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ial Bold" panose="020B0802020202020204" pitchFamily="34" charset="77"/>
      <p:regular r:id="rId12"/>
      <p:bold r:id="rId13"/>
    </p:embeddedFont>
    <p:embeddedFont>
      <p:font typeface="League Spartan" pitchFamily="2" charset="77"/>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970" autoAdjust="0"/>
    <p:restoredTop sz="94541" autoAdjust="0"/>
  </p:normalViewPr>
  <p:slideViewPr>
    <p:cSldViewPr>
      <p:cViewPr varScale="1">
        <p:scale>
          <a:sx n="122" d="100"/>
          <a:sy n="122" d="100"/>
        </p:scale>
        <p:origin x="312"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6/8/24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hyperlink" Target="https://github.com/GilKravitz/Briefly"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6.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image" Target="../media/image11.png"/><Relationship Id="rId16" Type="http://schemas.openxmlformats.org/officeDocument/2006/relationships/image" Target="../media/image6.svg"/><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5" Type="http://schemas.openxmlformats.org/officeDocument/2006/relationships/image" Target="../media/image5.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 Id="rId1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6.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en-IL"/>
          </a:p>
        </p:txBody>
      </p:sp>
      <p:sp>
        <p:nvSpPr>
          <p:cNvPr id="3" name="Freeform 3"/>
          <p:cNvSpPr/>
          <p:nvPr/>
        </p:nvSpPr>
        <p:spPr>
          <a:xfrm>
            <a:off x="6571172" y="5477605"/>
            <a:ext cx="5145656" cy="4836965"/>
          </a:xfrm>
          <a:custGeom>
            <a:avLst/>
            <a:gdLst/>
            <a:ahLst/>
            <a:cxnLst/>
            <a:rect l="l" t="t" r="r" b="b"/>
            <a:pathLst>
              <a:path w="5145656" h="12754741">
                <a:moveTo>
                  <a:pt x="0" y="0"/>
                </a:moveTo>
                <a:lnTo>
                  <a:pt x="5145656" y="0"/>
                </a:lnTo>
                <a:lnTo>
                  <a:pt x="5145656" y="12754742"/>
                </a:lnTo>
                <a:lnTo>
                  <a:pt x="0" y="12754742"/>
                </a:lnTo>
                <a:lnTo>
                  <a:pt x="0" y="0"/>
                </a:lnTo>
                <a:close/>
              </a:path>
            </a:pathLst>
          </a:custGeom>
          <a:blipFill>
            <a:blip r:embed="rId2"/>
            <a:stretch>
              <a:fillRect l="-7181" t="1" r="-7181" b="-163693"/>
            </a:stretch>
          </a:blipFill>
        </p:spPr>
        <p:txBody>
          <a:bodyPr/>
          <a:lstStyle/>
          <a:p>
            <a:endParaRPr lang="en-IL" dirty="0"/>
          </a:p>
        </p:txBody>
      </p:sp>
      <p:sp>
        <p:nvSpPr>
          <p:cNvPr id="4" name="Freeform 4"/>
          <p:cNvSpPr/>
          <p:nvPr/>
        </p:nvSpPr>
        <p:spPr>
          <a:xfrm>
            <a:off x="6309035" y="5210175"/>
            <a:ext cx="5669929" cy="5104395"/>
          </a:xfrm>
          <a:custGeom>
            <a:avLst/>
            <a:gdLst/>
            <a:ahLst/>
            <a:cxnLst/>
            <a:rect l="l" t="t" r="r" b="b"/>
            <a:pathLst>
              <a:path w="5669929" h="11454403">
                <a:moveTo>
                  <a:pt x="0" y="0"/>
                </a:moveTo>
                <a:lnTo>
                  <a:pt x="5669930" y="0"/>
                </a:lnTo>
                <a:lnTo>
                  <a:pt x="5669930" y="11454403"/>
                </a:lnTo>
                <a:lnTo>
                  <a:pt x="0" y="11454403"/>
                </a:lnTo>
                <a:lnTo>
                  <a:pt x="0" y="0"/>
                </a:lnTo>
                <a:close/>
              </a:path>
            </a:pathLst>
          </a:custGeom>
          <a:blipFill>
            <a:blip r:embed="rId3"/>
            <a:stretch>
              <a:fillRect t="1" b="-125622"/>
            </a:stretch>
          </a:blipFill>
        </p:spPr>
        <p:txBody>
          <a:bodyPr/>
          <a:lstStyle/>
          <a:p>
            <a:endParaRPr lang="en-IL" dirty="0"/>
          </a:p>
        </p:txBody>
      </p:sp>
      <p:sp>
        <p:nvSpPr>
          <p:cNvPr id="5" name="AutoShape 5"/>
          <p:cNvSpPr/>
          <p:nvPr/>
        </p:nvSpPr>
        <p:spPr>
          <a:xfrm>
            <a:off x="8556216" y="3485222"/>
            <a:ext cx="1175568" cy="137659"/>
          </a:xfrm>
          <a:prstGeom prst="rect">
            <a:avLst/>
          </a:prstGeom>
          <a:solidFill>
            <a:srgbClr val="000000"/>
          </a:solidFill>
        </p:spPr>
        <p:txBody>
          <a:bodyPr/>
          <a:lstStyle/>
          <a:p>
            <a:endParaRPr lang="en-IL"/>
          </a:p>
        </p:txBody>
      </p:sp>
      <p:sp>
        <p:nvSpPr>
          <p:cNvPr id="6" name="TextBox 6"/>
          <p:cNvSpPr txBox="1"/>
          <p:nvPr/>
        </p:nvSpPr>
        <p:spPr>
          <a:xfrm>
            <a:off x="1028700" y="1942172"/>
            <a:ext cx="16230600" cy="1460500"/>
          </a:xfrm>
          <a:prstGeom prst="rect">
            <a:avLst/>
          </a:prstGeom>
        </p:spPr>
        <p:txBody>
          <a:bodyPr lIns="0" tIns="0" rIns="0" bIns="0" rtlCol="0" anchor="t">
            <a:spAutoFit/>
          </a:bodyPr>
          <a:lstStyle/>
          <a:p>
            <a:pPr algn="ctr">
              <a:lnSpc>
                <a:spcPts val="11900"/>
              </a:lnSpc>
            </a:pPr>
            <a:r>
              <a:rPr lang="en-US" sz="8500">
                <a:solidFill>
                  <a:srgbClr val="000000"/>
                </a:solidFill>
                <a:latin typeface="League Spartan"/>
              </a:rPr>
              <a:t>Briefly</a:t>
            </a:r>
          </a:p>
        </p:txBody>
      </p:sp>
      <p:sp>
        <p:nvSpPr>
          <p:cNvPr id="7" name="TextBox 7"/>
          <p:cNvSpPr txBox="1"/>
          <p:nvPr/>
        </p:nvSpPr>
        <p:spPr>
          <a:xfrm>
            <a:off x="4819304" y="4105060"/>
            <a:ext cx="8649392" cy="403860"/>
          </a:xfrm>
          <a:prstGeom prst="rect">
            <a:avLst/>
          </a:prstGeom>
        </p:spPr>
        <p:txBody>
          <a:bodyPr lIns="0" tIns="0" rIns="0" bIns="0" rtlCol="0" anchor="t">
            <a:spAutoFit/>
          </a:bodyPr>
          <a:lstStyle/>
          <a:p>
            <a:pPr algn="ctr" rtl="1">
              <a:lnSpc>
                <a:spcPts val="2940"/>
              </a:lnSpc>
            </a:pPr>
            <a:r>
              <a:rPr lang="he-IL" sz="2100">
                <a:solidFill>
                  <a:srgbClr val="000000"/>
                </a:solidFill>
                <a:latin typeface="Arial Bold"/>
                <a:cs typeface="Arial Bold"/>
                <a:rtl/>
              </a:rPr>
              <a:t>סדנה: </a:t>
            </a:r>
            <a:r>
              <a:rPr lang="he-IL" sz="2100">
                <a:solidFill>
                  <a:srgbClr val="000000"/>
                </a:solidFill>
                <a:cs typeface="Arial"/>
                <a:rtl/>
              </a:rPr>
              <a:t>יזמות בפיתוח מוצרי תוכנה</a:t>
            </a:r>
          </a:p>
        </p:txBody>
      </p:sp>
      <p:sp>
        <p:nvSpPr>
          <p:cNvPr id="8" name="TextBox 8"/>
          <p:cNvSpPr txBox="1"/>
          <p:nvPr/>
        </p:nvSpPr>
        <p:spPr>
          <a:xfrm>
            <a:off x="580806" y="8266481"/>
            <a:ext cx="2144725" cy="1432560"/>
          </a:xfrm>
          <a:prstGeom prst="rect">
            <a:avLst/>
          </a:prstGeom>
        </p:spPr>
        <p:txBody>
          <a:bodyPr lIns="0" tIns="0" rIns="0" bIns="0" rtlCol="0" anchor="t">
            <a:spAutoFit/>
          </a:bodyPr>
          <a:lstStyle/>
          <a:p>
            <a:pPr algn="l" rtl="1">
              <a:lnSpc>
                <a:spcPts val="2849"/>
              </a:lnSpc>
            </a:pPr>
            <a:r>
              <a:rPr lang="he-IL" sz="1899">
                <a:solidFill>
                  <a:srgbClr val="000000"/>
                </a:solidFill>
                <a:cs typeface="Arial"/>
                <a:rtl/>
              </a:rPr>
              <a:t>גיל קרביץ</a:t>
            </a:r>
          </a:p>
          <a:p>
            <a:pPr algn="just">
              <a:lnSpc>
                <a:spcPts val="2849"/>
              </a:lnSpc>
            </a:pPr>
            <a:r>
              <a:rPr lang="he-IL" sz="1899">
                <a:solidFill>
                  <a:srgbClr val="000000"/>
                </a:solidFill>
                <a:cs typeface="Arial"/>
                <a:rtl/>
              </a:rPr>
              <a:t>דור אדלמן</a:t>
            </a:r>
          </a:p>
          <a:p>
            <a:pPr algn="just">
              <a:lnSpc>
                <a:spcPts val="2849"/>
              </a:lnSpc>
            </a:pPr>
            <a:r>
              <a:rPr lang="he-IL" sz="1899">
                <a:solidFill>
                  <a:srgbClr val="000000"/>
                </a:solidFill>
                <a:cs typeface="Arial"/>
                <a:rtl/>
              </a:rPr>
              <a:t>אופק רם סמדג׳ה</a:t>
            </a:r>
          </a:p>
          <a:p>
            <a:pPr algn="l" rtl="1">
              <a:lnSpc>
                <a:spcPts val="2849"/>
              </a:lnSpc>
            </a:pPr>
            <a:r>
              <a:rPr lang="he-IL" sz="1899">
                <a:solidFill>
                  <a:srgbClr val="000000"/>
                </a:solidFill>
                <a:cs typeface="Arial"/>
                <a:rtl/>
              </a:rPr>
              <a:t>מאור הלוי</a:t>
            </a:r>
          </a:p>
        </p:txBody>
      </p:sp>
      <p:grpSp>
        <p:nvGrpSpPr>
          <p:cNvPr id="9" name="Group 9"/>
          <p:cNvGrpSpPr/>
          <p:nvPr/>
        </p:nvGrpSpPr>
        <p:grpSpPr>
          <a:xfrm>
            <a:off x="16251146" y="8361731"/>
            <a:ext cx="1454639" cy="1375410"/>
            <a:chOff x="0" y="0"/>
            <a:chExt cx="1939518" cy="1833880"/>
          </a:xfrm>
        </p:grpSpPr>
        <p:sp>
          <p:nvSpPr>
            <p:cNvPr id="10" name="Freeform 10">
              <a:hlinkClick r:id="rId4" tooltip="https://github.com/GilKravitz/Briefly"/>
            </p:cNvPr>
            <p:cNvSpPr/>
            <p:nvPr/>
          </p:nvSpPr>
          <p:spPr>
            <a:xfrm>
              <a:off x="162737" y="0"/>
              <a:ext cx="1487044" cy="1397821"/>
            </a:xfrm>
            <a:custGeom>
              <a:avLst/>
              <a:gdLst/>
              <a:ahLst/>
              <a:cxnLst/>
              <a:rect l="l" t="t" r="r" b="b"/>
              <a:pathLst>
                <a:path w="1487044" h="1397821">
                  <a:moveTo>
                    <a:pt x="0" y="0"/>
                  </a:moveTo>
                  <a:lnTo>
                    <a:pt x="1487044" y="0"/>
                  </a:lnTo>
                  <a:lnTo>
                    <a:pt x="1487044" y="1397821"/>
                  </a:lnTo>
                  <a:lnTo>
                    <a:pt x="0" y="139782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L"/>
            </a:p>
          </p:txBody>
        </p:sp>
        <p:sp>
          <p:nvSpPr>
            <p:cNvPr id="11" name="TextBox 11"/>
            <p:cNvSpPr txBox="1"/>
            <p:nvPr/>
          </p:nvSpPr>
          <p:spPr>
            <a:xfrm>
              <a:off x="0" y="1365250"/>
              <a:ext cx="1939518" cy="468630"/>
            </a:xfrm>
            <a:prstGeom prst="rect">
              <a:avLst/>
            </a:prstGeom>
          </p:spPr>
          <p:txBody>
            <a:bodyPr lIns="0" tIns="0" rIns="0" bIns="0" rtlCol="0" anchor="t">
              <a:spAutoFit/>
            </a:bodyPr>
            <a:lstStyle/>
            <a:p>
              <a:pPr algn="l">
                <a:lnSpc>
                  <a:spcPts val="2849"/>
                </a:lnSpc>
              </a:pPr>
              <a:r>
                <a:rPr lang="en-US" sz="1899">
                  <a:solidFill>
                    <a:srgbClr val="000000"/>
                  </a:solidFill>
                  <a:latin typeface="Arial"/>
                </a:rPr>
                <a:t>Github</a:t>
              </a:r>
              <a:r>
                <a:rPr lang="en-US" sz="1899">
                  <a:solidFill>
                    <a:srgbClr val="000000"/>
                  </a:solidFill>
                  <a:latin typeface="Arial"/>
                  <a:hlinkClick r:id="rId4" tooltip="https://github.com/GilKravitz/Briefly"/>
                </a:rPr>
                <a:t> Repo</a:t>
              </a:r>
            </a:p>
          </p:txBody>
        </p:sp>
      </p:grpSp>
      <p:sp>
        <p:nvSpPr>
          <p:cNvPr id="12" name="TextBox 12"/>
          <p:cNvSpPr txBox="1"/>
          <p:nvPr/>
        </p:nvSpPr>
        <p:spPr>
          <a:xfrm>
            <a:off x="14581720" y="359359"/>
            <a:ext cx="3220724" cy="727710"/>
          </a:xfrm>
          <a:prstGeom prst="rect">
            <a:avLst/>
          </a:prstGeom>
        </p:spPr>
        <p:txBody>
          <a:bodyPr lIns="0" tIns="0" rIns="0" bIns="0" rtlCol="0" anchor="t">
            <a:spAutoFit/>
          </a:bodyPr>
          <a:lstStyle/>
          <a:p>
            <a:pPr algn="r" rtl="1">
              <a:lnSpc>
                <a:spcPts val="2849"/>
              </a:lnSpc>
            </a:pPr>
            <a:r>
              <a:rPr lang="he-IL" sz="1899">
                <a:solidFill>
                  <a:srgbClr val="000000"/>
                </a:solidFill>
                <a:latin typeface="Arial Bold"/>
                <a:cs typeface="Arial Bold"/>
                <a:rtl/>
              </a:rPr>
              <a:t>מספר הפרויקט: </a:t>
            </a:r>
            <a:r>
              <a:rPr lang="en-US" sz="1899">
                <a:solidFill>
                  <a:srgbClr val="000000"/>
                </a:solidFill>
                <a:latin typeface="Arial Bold"/>
              </a:rPr>
              <a:t>15002901</a:t>
            </a:r>
          </a:p>
          <a:p>
            <a:pPr algn="r" rtl="1">
              <a:lnSpc>
                <a:spcPts val="2849"/>
              </a:lnSpc>
            </a:pPr>
            <a:r>
              <a:rPr lang="he-IL" sz="1899">
                <a:solidFill>
                  <a:srgbClr val="000000"/>
                </a:solidFill>
                <a:latin typeface="Arial Bold"/>
                <a:cs typeface="Arial Bold"/>
                <a:rtl/>
              </a:rPr>
              <a:t>מנחה:  מר מרגלית דרור</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en-IL"/>
          </a:p>
        </p:txBody>
      </p:sp>
      <p:sp>
        <p:nvSpPr>
          <p:cNvPr id="3" name="Freeform 3"/>
          <p:cNvSpPr/>
          <p:nvPr/>
        </p:nvSpPr>
        <p:spPr>
          <a:xfrm>
            <a:off x="2156077" y="4017754"/>
            <a:ext cx="13708378" cy="5814637"/>
          </a:xfrm>
          <a:custGeom>
            <a:avLst/>
            <a:gdLst/>
            <a:ahLst/>
            <a:cxnLst/>
            <a:rect l="l" t="t" r="r" b="b"/>
            <a:pathLst>
              <a:path w="13708378" h="5814637">
                <a:moveTo>
                  <a:pt x="0" y="0"/>
                </a:moveTo>
                <a:lnTo>
                  <a:pt x="13708378" y="0"/>
                </a:lnTo>
                <a:lnTo>
                  <a:pt x="13708378" y="5814637"/>
                </a:lnTo>
                <a:lnTo>
                  <a:pt x="0" y="5814637"/>
                </a:lnTo>
                <a:lnTo>
                  <a:pt x="0" y="0"/>
                </a:lnTo>
                <a:close/>
              </a:path>
            </a:pathLst>
          </a:custGeom>
          <a:blipFill>
            <a:blip r:embed="rId2"/>
            <a:stretch>
              <a:fillRect/>
            </a:stretch>
          </a:blipFill>
        </p:spPr>
        <p:txBody>
          <a:bodyPr/>
          <a:lstStyle/>
          <a:p>
            <a:endParaRPr lang="en-IL"/>
          </a:p>
        </p:txBody>
      </p:sp>
      <p:sp>
        <p:nvSpPr>
          <p:cNvPr id="4" name="TextBox 4"/>
          <p:cNvSpPr txBox="1"/>
          <p:nvPr/>
        </p:nvSpPr>
        <p:spPr>
          <a:xfrm>
            <a:off x="2993429" y="1947466"/>
            <a:ext cx="14265871" cy="1154162"/>
          </a:xfrm>
          <a:prstGeom prst="rect">
            <a:avLst/>
          </a:prstGeom>
        </p:spPr>
        <p:txBody>
          <a:bodyPr lIns="0" tIns="0" rIns="0" bIns="0" rtlCol="0" anchor="t">
            <a:spAutoFit/>
          </a:bodyPr>
          <a:lstStyle/>
          <a:p>
            <a:pPr algn="r" rtl="1">
              <a:lnSpc>
                <a:spcPts val="8800"/>
              </a:lnSpc>
            </a:pPr>
            <a:r>
              <a:rPr lang="he-IL" sz="8000" b="1" dirty="0">
                <a:solidFill>
                  <a:srgbClr val="000000"/>
                </a:solidFill>
                <a:cs typeface="Arial Bold"/>
                <a:rtl/>
              </a:rPr>
              <a:t>ארכיטקטורת שרת האפליקציה</a:t>
            </a:r>
          </a:p>
        </p:txBody>
      </p:sp>
      <p:grpSp>
        <p:nvGrpSpPr>
          <p:cNvPr id="5" name="Group 5"/>
          <p:cNvGrpSpPr/>
          <p:nvPr/>
        </p:nvGrpSpPr>
        <p:grpSpPr>
          <a:xfrm rot="-10800000">
            <a:off x="1028700" y="8907589"/>
            <a:ext cx="268055" cy="350711"/>
            <a:chOff x="0" y="0"/>
            <a:chExt cx="357406" cy="467614"/>
          </a:xfrm>
        </p:grpSpPr>
        <p:sp>
          <p:nvSpPr>
            <p:cNvPr id="6" name="Freeform 6"/>
            <p:cNvSpPr/>
            <p:nvPr/>
          </p:nvSpPr>
          <p:spPr>
            <a:xfrm rot="-5400000">
              <a:off x="40597"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L"/>
            </a:p>
          </p:txBody>
        </p:sp>
        <p:sp>
          <p:nvSpPr>
            <p:cNvPr id="7" name="Freeform 7"/>
            <p:cNvSpPr/>
            <p:nvPr/>
          </p:nvSpPr>
          <p:spPr>
            <a:xfrm rot="-5400000">
              <a:off x="-150806"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L"/>
            </a:p>
          </p:txBody>
        </p:sp>
      </p:grpSp>
      <p:sp>
        <p:nvSpPr>
          <p:cNvPr id="8" name="TextBox 8"/>
          <p:cNvSpPr txBox="1"/>
          <p:nvPr/>
        </p:nvSpPr>
        <p:spPr>
          <a:xfrm>
            <a:off x="1181100" y="1152525"/>
            <a:ext cx="5919227" cy="280670"/>
          </a:xfrm>
          <a:prstGeom prst="rect">
            <a:avLst/>
          </a:prstGeom>
        </p:spPr>
        <p:txBody>
          <a:bodyPr lIns="0" tIns="0" rIns="0" bIns="0" rtlCol="0" anchor="t">
            <a:spAutoFit/>
          </a:bodyPr>
          <a:lstStyle/>
          <a:p>
            <a:pPr algn="l">
              <a:lnSpc>
                <a:spcPts val="2380"/>
              </a:lnSpc>
            </a:pPr>
            <a:r>
              <a:rPr lang="en-US" sz="1700">
                <a:solidFill>
                  <a:srgbClr val="000000"/>
                </a:solidFill>
                <a:latin typeface="League Spartan"/>
              </a:rPr>
              <a:t>Briefly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en-IL"/>
          </a:p>
        </p:txBody>
      </p:sp>
      <p:sp>
        <p:nvSpPr>
          <p:cNvPr id="3" name="TextBox 3"/>
          <p:cNvSpPr txBox="1"/>
          <p:nvPr/>
        </p:nvSpPr>
        <p:spPr>
          <a:xfrm>
            <a:off x="2532587" y="2289384"/>
            <a:ext cx="14726713" cy="1154162"/>
          </a:xfrm>
          <a:prstGeom prst="rect">
            <a:avLst/>
          </a:prstGeom>
        </p:spPr>
        <p:txBody>
          <a:bodyPr lIns="0" tIns="0" rIns="0" bIns="0" rtlCol="0" anchor="t">
            <a:spAutoFit/>
          </a:bodyPr>
          <a:lstStyle/>
          <a:p>
            <a:pPr algn="r" rtl="1">
              <a:lnSpc>
                <a:spcPts val="8800"/>
              </a:lnSpc>
            </a:pPr>
            <a:r>
              <a:rPr lang="he-IL" sz="8000" b="1" dirty="0">
                <a:solidFill>
                  <a:srgbClr val="000000"/>
                </a:solidFill>
                <a:cs typeface="Arial Bold"/>
                <a:rtl/>
              </a:rPr>
              <a:t>מן הבעיה אל הפתרון</a:t>
            </a:r>
          </a:p>
        </p:txBody>
      </p:sp>
      <p:grpSp>
        <p:nvGrpSpPr>
          <p:cNvPr id="4" name="Group 4"/>
          <p:cNvGrpSpPr/>
          <p:nvPr/>
        </p:nvGrpSpPr>
        <p:grpSpPr>
          <a:xfrm>
            <a:off x="3646811" y="4907756"/>
            <a:ext cx="13612489" cy="1710780"/>
            <a:chOff x="0" y="-85725"/>
            <a:chExt cx="18149986" cy="2281039"/>
          </a:xfrm>
        </p:grpSpPr>
        <p:sp>
          <p:nvSpPr>
            <p:cNvPr id="5" name="TextBox 5"/>
            <p:cNvSpPr txBox="1"/>
            <p:nvPr/>
          </p:nvSpPr>
          <p:spPr>
            <a:xfrm>
              <a:off x="0" y="597019"/>
              <a:ext cx="18149986" cy="1598295"/>
            </a:xfrm>
            <a:prstGeom prst="rect">
              <a:avLst/>
            </a:prstGeom>
          </p:spPr>
          <p:txBody>
            <a:bodyPr lIns="0" tIns="0" rIns="0" bIns="0" rtlCol="0" anchor="t">
              <a:spAutoFit/>
            </a:bodyPr>
            <a:lstStyle/>
            <a:p>
              <a:pPr algn="r">
                <a:lnSpc>
                  <a:spcPts val="3150"/>
                </a:lnSpc>
              </a:pPr>
              <a:r>
                <a:rPr lang="he-IL" sz="2100">
                  <a:solidFill>
                    <a:srgbClr val="000000"/>
                  </a:solidFill>
                  <a:latin typeface="Arial"/>
                  <a:cs typeface="Arial"/>
                  <a:rtl/>
                </a:rPr>
                <a:t>אפליקציות החדשות הקיימות כיום מציפות את המשתמשים בזרם אינסופי של תוכן וכתבות ארוכות ומתישות, מה שמוביל לעומס מידע משמעותי בקרב המשתמשים . עומס זה מקשה על המשתמשים להישאר מעודכנים בנושאים הרלוונטיים עבורם, ומאלץ אותם להקדיש זמן רב לגלילה ולקריאה</a:t>
              </a:r>
              <a:r>
                <a:rPr lang="en-US" sz="2100">
                  <a:solidFill>
                    <a:srgbClr val="000000"/>
                  </a:solidFill>
                  <a:latin typeface="Arial"/>
                </a:rPr>
                <a:t> </a:t>
              </a:r>
            </a:p>
          </p:txBody>
        </p:sp>
        <p:sp>
          <p:nvSpPr>
            <p:cNvPr id="6" name="TextBox 6"/>
            <p:cNvSpPr txBox="1"/>
            <p:nvPr/>
          </p:nvSpPr>
          <p:spPr>
            <a:xfrm>
              <a:off x="0" y="-85725"/>
              <a:ext cx="18149986" cy="510396"/>
            </a:xfrm>
            <a:prstGeom prst="rect">
              <a:avLst/>
            </a:prstGeom>
          </p:spPr>
          <p:txBody>
            <a:bodyPr lIns="0" tIns="0" rIns="0" bIns="0" rtlCol="0" anchor="t">
              <a:spAutoFit/>
            </a:bodyPr>
            <a:lstStyle/>
            <a:p>
              <a:pPr algn="r" rtl="1">
                <a:lnSpc>
                  <a:spcPts val="3079"/>
                </a:lnSpc>
              </a:pPr>
              <a:r>
                <a:rPr lang="he-IL" sz="2200" b="1" dirty="0">
                  <a:solidFill>
                    <a:srgbClr val="000000"/>
                  </a:solidFill>
                  <a:cs typeface="Arial Bold"/>
                  <a:rtl/>
                </a:rPr>
                <a:t>הבעיה</a:t>
              </a:r>
            </a:p>
          </p:txBody>
        </p:sp>
      </p:grpSp>
      <p:sp>
        <p:nvSpPr>
          <p:cNvPr id="7" name="AutoShape 7"/>
          <p:cNvSpPr/>
          <p:nvPr/>
        </p:nvSpPr>
        <p:spPr>
          <a:xfrm>
            <a:off x="14626407" y="4212763"/>
            <a:ext cx="1175568" cy="137659"/>
          </a:xfrm>
          <a:prstGeom prst="rect">
            <a:avLst/>
          </a:prstGeom>
          <a:solidFill>
            <a:srgbClr val="000000">
              <a:alpha val="49804"/>
            </a:srgbClr>
          </a:solidFill>
        </p:spPr>
        <p:txBody>
          <a:bodyPr/>
          <a:lstStyle/>
          <a:p>
            <a:endParaRPr lang="en-IL"/>
          </a:p>
        </p:txBody>
      </p:sp>
      <p:sp>
        <p:nvSpPr>
          <p:cNvPr id="8" name="TextBox 8"/>
          <p:cNvSpPr txBox="1"/>
          <p:nvPr/>
        </p:nvSpPr>
        <p:spPr>
          <a:xfrm>
            <a:off x="1028700" y="1000125"/>
            <a:ext cx="5919227" cy="280670"/>
          </a:xfrm>
          <a:prstGeom prst="rect">
            <a:avLst/>
          </a:prstGeom>
        </p:spPr>
        <p:txBody>
          <a:bodyPr lIns="0" tIns="0" rIns="0" bIns="0" rtlCol="0" anchor="t">
            <a:spAutoFit/>
          </a:bodyPr>
          <a:lstStyle/>
          <a:p>
            <a:pPr algn="l">
              <a:lnSpc>
                <a:spcPts val="2380"/>
              </a:lnSpc>
            </a:pPr>
            <a:r>
              <a:rPr lang="en-US" sz="1700">
                <a:solidFill>
                  <a:srgbClr val="000000"/>
                </a:solidFill>
                <a:latin typeface="League Spartan"/>
              </a:rPr>
              <a:t>Briefly</a:t>
            </a:r>
          </a:p>
        </p:txBody>
      </p:sp>
      <p:grpSp>
        <p:nvGrpSpPr>
          <p:cNvPr id="9" name="Group 9"/>
          <p:cNvGrpSpPr/>
          <p:nvPr/>
        </p:nvGrpSpPr>
        <p:grpSpPr>
          <a:xfrm>
            <a:off x="3646811" y="7372165"/>
            <a:ext cx="13612489" cy="1310730"/>
            <a:chOff x="0" y="-85725"/>
            <a:chExt cx="18149986" cy="1747639"/>
          </a:xfrm>
        </p:grpSpPr>
        <p:sp>
          <p:nvSpPr>
            <p:cNvPr id="10" name="TextBox 10"/>
            <p:cNvSpPr txBox="1"/>
            <p:nvPr/>
          </p:nvSpPr>
          <p:spPr>
            <a:xfrm>
              <a:off x="0" y="597019"/>
              <a:ext cx="18149986" cy="1064895"/>
            </a:xfrm>
            <a:prstGeom prst="rect">
              <a:avLst/>
            </a:prstGeom>
          </p:spPr>
          <p:txBody>
            <a:bodyPr lIns="0" tIns="0" rIns="0" bIns="0" rtlCol="0" anchor="t">
              <a:spAutoFit/>
            </a:bodyPr>
            <a:lstStyle/>
            <a:p>
              <a:pPr algn="r" rtl="1">
                <a:lnSpc>
                  <a:spcPts val="3150"/>
                </a:lnSpc>
              </a:pPr>
              <a:r>
                <a:rPr lang="he-IL" sz="2100">
                  <a:solidFill>
                    <a:srgbClr val="000000"/>
                  </a:solidFill>
                  <a:latin typeface="Arial"/>
                  <a:cs typeface="Arial"/>
                  <a:rtl/>
                </a:rPr>
                <a:t>בעולם המודרני, בו הזמן הינו משאב יקר, אנשים דורשים דרך יעילה להתעדכן בחדשות. הם זקוקים לגישה מהירה למידע רלוונטי, ללא הצורך להתמודד עם כמויות עצומות של תוכן שאינו בהכרח מעניין אותם.</a:t>
              </a:r>
            </a:p>
          </p:txBody>
        </p:sp>
        <p:sp>
          <p:nvSpPr>
            <p:cNvPr id="11" name="TextBox 11"/>
            <p:cNvSpPr txBox="1"/>
            <p:nvPr/>
          </p:nvSpPr>
          <p:spPr>
            <a:xfrm>
              <a:off x="0" y="-85725"/>
              <a:ext cx="18149986" cy="510396"/>
            </a:xfrm>
            <a:prstGeom prst="rect">
              <a:avLst/>
            </a:prstGeom>
          </p:spPr>
          <p:txBody>
            <a:bodyPr lIns="0" tIns="0" rIns="0" bIns="0" rtlCol="0" anchor="t">
              <a:spAutoFit/>
            </a:bodyPr>
            <a:lstStyle/>
            <a:p>
              <a:pPr algn="r" rtl="1">
                <a:lnSpc>
                  <a:spcPts val="3079"/>
                </a:lnSpc>
              </a:pPr>
              <a:r>
                <a:rPr lang="he-IL" sz="2200" b="1" dirty="0">
                  <a:solidFill>
                    <a:srgbClr val="000000"/>
                  </a:solidFill>
                  <a:cs typeface="Arial Bold"/>
                  <a:rtl/>
                </a:rPr>
                <a:t>מדוע יש לכך משמעות</a:t>
              </a:r>
            </a:p>
          </p:txBody>
        </p:sp>
      </p:grpSp>
      <p:sp>
        <p:nvSpPr>
          <p:cNvPr id="12" name="AutoShape 12"/>
          <p:cNvSpPr/>
          <p:nvPr/>
        </p:nvSpPr>
        <p:spPr>
          <a:xfrm>
            <a:off x="16083732" y="4212763"/>
            <a:ext cx="1175568" cy="137659"/>
          </a:xfrm>
          <a:prstGeom prst="rect">
            <a:avLst/>
          </a:prstGeom>
          <a:solidFill>
            <a:srgbClr val="000000"/>
          </a:solidFill>
        </p:spPr>
        <p:txBody>
          <a:bodyPr/>
          <a:lstStyle/>
          <a:p>
            <a:endParaRPr lang="en-IL"/>
          </a:p>
        </p:txBody>
      </p:sp>
      <p:grpSp>
        <p:nvGrpSpPr>
          <p:cNvPr id="13" name="Group 13"/>
          <p:cNvGrpSpPr/>
          <p:nvPr/>
        </p:nvGrpSpPr>
        <p:grpSpPr>
          <a:xfrm rot="-10800000">
            <a:off x="1028700" y="8907589"/>
            <a:ext cx="268055" cy="350711"/>
            <a:chOff x="0" y="0"/>
            <a:chExt cx="357406" cy="467614"/>
          </a:xfrm>
        </p:grpSpPr>
        <p:sp>
          <p:nvSpPr>
            <p:cNvPr id="14" name="Freeform 14"/>
            <p:cNvSpPr/>
            <p:nvPr/>
          </p:nvSpPr>
          <p:spPr>
            <a:xfrm rot="-5400000">
              <a:off x="40597"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sp>
          <p:nvSpPr>
            <p:cNvPr id="15" name="Freeform 15"/>
            <p:cNvSpPr/>
            <p:nvPr/>
          </p:nvSpPr>
          <p:spPr>
            <a:xfrm rot="-5400000">
              <a:off x="-150806"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en-IL"/>
          </a:p>
        </p:txBody>
      </p:sp>
      <p:grpSp>
        <p:nvGrpSpPr>
          <p:cNvPr id="3" name="Group 3"/>
          <p:cNvGrpSpPr/>
          <p:nvPr/>
        </p:nvGrpSpPr>
        <p:grpSpPr>
          <a:xfrm>
            <a:off x="1028700" y="4759874"/>
            <a:ext cx="16096573" cy="1310730"/>
            <a:chOff x="0" y="-85725"/>
            <a:chExt cx="21462097" cy="1747639"/>
          </a:xfrm>
        </p:grpSpPr>
        <p:sp>
          <p:nvSpPr>
            <p:cNvPr id="4" name="TextBox 4"/>
            <p:cNvSpPr txBox="1"/>
            <p:nvPr/>
          </p:nvSpPr>
          <p:spPr>
            <a:xfrm>
              <a:off x="0" y="597019"/>
              <a:ext cx="21462097" cy="1064895"/>
            </a:xfrm>
            <a:prstGeom prst="rect">
              <a:avLst/>
            </a:prstGeom>
          </p:spPr>
          <p:txBody>
            <a:bodyPr lIns="0" tIns="0" rIns="0" bIns="0" rtlCol="0" anchor="t">
              <a:spAutoFit/>
            </a:bodyPr>
            <a:lstStyle/>
            <a:p>
              <a:pPr algn="r" rtl="1">
                <a:lnSpc>
                  <a:spcPts val="3150"/>
                </a:lnSpc>
              </a:pPr>
              <a:r>
                <a:rPr lang="he-IL" sz="2100">
                  <a:solidFill>
                    <a:srgbClr val="000000"/>
                  </a:solidFill>
                  <a:latin typeface="Arial"/>
                  <a:cs typeface="Arial"/>
                  <a:rtl/>
                </a:rPr>
                <a:t>הזמן שלכם הוא המשאב היקר ביותר שלכם; הפלטפורמה שלנו מאפשרת למשתמשים לצמצם את זמן הגלילה ולהשיג יותר בפחות זמן. הפתרון שלנו לא רק שומר על המשתמשים מעודכנים, אלא עושה זאת תוך מתן כבוד לזמן ולתשומת הלב שלהם</a:t>
              </a:r>
            </a:p>
          </p:txBody>
        </p:sp>
        <p:sp>
          <p:nvSpPr>
            <p:cNvPr id="5" name="TextBox 5"/>
            <p:cNvSpPr txBox="1"/>
            <p:nvPr/>
          </p:nvSpPr>
          <p:spPr>
            <a:xfrm>
              <a:off x="0" y="-85725"/>
              <a:ext cx="21462097" cy="510396"/>
            </a:xfrm>
            <a:prstGeom prst="rect">
              <a:avLst/>
            </a:prstGeom>
          </p:spPr>
          <p:txBody>
            <a:bodyPr lIns="0" tIns="0" rIns="0" bIns="0" rtlCol="0" anchor="t">
              <a:spAutoFit/>
            </a:bodyPr>
            <a:lstStyle/>
            <a:p>
              <a:pPr algn="r" rtl="1">
                <a:lnSpc>
                  <a:spcPts val="3079"/>
                </a:lnSpc>
              </a:pPr>
              <a:r>
                <a:rPr lang="he-IL" sz="2200" b="1" dirty="0">
                  <a:solidFill>
                    <a:srgbClr val="000000"/>
                  </a:solidFill>
                  <a:latin typeface="Arial Bold"/>
                  <a:cs typeface="Arial Bold"/>
                  <a:rtl/>
                </a:rPr>
                <a:t>הפתרון - צמצום . זמן . הגלילה</a:t>
              </a:r>
            </a:p>
          </p:txBody>
        </p:sp>
      </p:grpSp>
      <p:grpSp>
        <p:nvGrpSpPr>
          <p:cNvPr id="6" name="Group 6"/>
          <p:cNvGrpSpPr/>
          <p:nvPr/>
        </p:nvGrpSpPr>
        <p:grpSpPr>
          <a:xfrm>
            <a:off x="1162727" y="6871245"/>
            <a:ext cx="5785200" cy="2510880"/>
            <a:chOff x="0" y="-85725"/>
            <a:chExt cx="7713600" cy="3347839"/>
          </a:xfrm>
        </p:grpSpPr>
        <p:sp>
          <p:nvSpPr>
            <p:cNvPr id="7" name="TextBox 7"/>
            <p:cNvSpPr txBox="1"/>
            <p:nvPr/>
          </p:nvSpPr>
          <p:spPr>
            <a:xfrm>
              <a:off x="0" y="597019"/>
              <a:ext cx="7713600" cy="2665095"/>
            </a:xfrm>
            <a:prstGeom prst="rect">
              <a:avLst/>
            </a:prstGeom>
          </p:spPr>
          <p:txBody>
            <a:bodyPr lIns="0" tIns="0" rIns="0" bIns="0" rtlCol="0" anchor="t">
              <a:spAutoFit/>
            </a:bodyPr>
            <a:lstStyle/>
            <a:p>
              <a:pPr algn="r" rtl="1">
                <a:lnSpc>
                  <a:spcPts val="3150"/>
                </a:lnSpc>
              </a:pPr>
              <a:r>
                <a:rPr lang="he-IL" sz="2100">
                  <a:solidFill>
                    <a:srgbClr val="000000"/>
                  </a:solidFill>
                  <a:latin typeface="Arial"/>
                  <a:cs typeface="Arial"/>
                  <a:rtl/>
                </a:rPr>
                <a:t>הפלטפורמה שלנו מציעה למשתמשים עדכונים מותאמים אישית, הכוללים תקצירים תמציתיים של כתבות החדשות האחרונות. בכך אנו מבטיחים כי המשתמשים יקבלו תוכן המותאם לתחומי העניין שלהם באופן תמציתי ומרתק.</a:t>
              </a:r>
            </a:p>
          </p:txBody>
        </p:sp>
        <p:sp>
          <p:nvSpPr>
            <p:cNvPr id="8" name="TextBox 8"/>
            <p:cNvSpPr txBox="1"/>
            <p:nvPr/>
          </p:nvSpPr>
          <p:spPr>
            <a:xfrm>
              <a:off x="0" y="-85725"/>
              <a:ext cx="7713600" cy="510396"/>
            </a:xfrm>
            <a:prstGeom prst="rect">
              <a:avLst/>
            </a:prstGeom>
          </p:spPr>
          <p:txBody>
            <a:bodyPr lIns="0" tIns="0" rIns="0" bIns="0" rtlCol="0" anchor="t">
              <a:spAutoFit/>
            </a:bodyPr>
            <a:lstStyle/>
            <a:p>
              <a:pPr algn="r" rtl="1">
                <a:lnSpc>
                  <a:spcPts val="3079"/>
                </a:lnSpc>
              </a:pPr>
              <a:r>
                <a:rPr lang="he-IL" sz="2200" b="1" dirty="0">
                  <a:solidFill>
                    <a:srgbClr val="000000"/>
                  </a:solidFill>
                  <a:latin typeface="Arial Bold"/>
                  <a:cs typeface="Arial Bold"/>
                  <a:rtl/>
                </a:rPr>
                <a:t>מה היתרון שלנו?</a:t>
              </a:r>
            </a:p>
          </p:txBody>
        </p:sp>
      </p:grpSp>
      <p:grpSp>
        <p:nvGrpSpPr>
          <p:cNvPr id="9" name="Group 9"/>
          <p:cNvGrpSpPr/>
          <p:nvPr/>
        </p:nvGrpSpPr>
        <p:grpSpPr>
          <a:xfrm>
            <a:off x="7249455" y="6871245"/>
            <a:ext cx="5562514" cy="2510880"/>
            <a:chOff x="0" y="-85725"/>
            <a:chExt cx="7416685" cy="3347839"/>
          </a:xfrm>
        </p:grpSpPr>
        <p:sp>
          <p:nvSpPr>
            <p:cNvPr id="10" name="TextBox 10"/>
            <p:cNvSpPr txBox="1"/>
            <p:nvPr/>
          </p:nvSpPr>
          <p:spPr>
            <a:xfrm>
              <a:off x="0" y="597019"/>
              <a:ext cx="7416685" cy="2665095"/>
            </a:xfrm>
            <a:prstGeom prst="rect">
              <a:avLst/>
            </a:prstGeom>
          </p:spPr>
          <p:txBody>
            <a:bodyPr lIns="0" tIns="0" rIns="0" bIns="0" rtlCol="0" anchor="t">
              <a:spAutoFit/>
            </a:bodyPr>
            <a:lstStyle/>
            <a:p>
              <a:pPr algn="r" rtl="1">
                <a:lnSpc>
                  <a:spcPts val="3150"/>
                </a:lnSpc>
              </a:pPr>
              <a:r>
                <a:rPr lang="he-IL" sz="2100">
                  <a:solidFill>
                    <a:srgbClr val="000000"/>
                  </a:solidFill>
                  <a:latin typeface="Arial"/>
                  <a:cs typeface="Arial"/>
                  <a:rtl/>
                </a:rPr>
                <a:t>התכונה הייחודית שלנו היא היכולת ליצור תקצירים מותאמים אישית של חדשות, המאפשרים למשתמשים להישאר מעודכנים ביעילות ובמהירות, תוך צמצום משמעותי של עומס המידע.</a:t>
              </a:r>
            </a:p>
            <a:p>
              <a:pPr algn="r" rtl="1">
                <a:lnSpc>
                  <a:spcPts val="3150"/>
                </a:lnSpc>
              </a:pPr>
              <a:endParaRPr lang="he-IL" sz="2100">
                <a:solidFill>
                  <a:srgbClr val="000000"/>
                </a:solidFill>
                <a:latin typeface="Arial"/>
                <a:cs typeface="Arial"/>
                <a:rtl/>
              </a:endParaRPr>
            </a:p>
          </p:txBody>
        </p:sp>
        <p:sp>
          <p:nvSpPr>
            <p:cNvPr id="11" name="TextBox 11"/>
            <p:cNvSpPr txBox="1"/>
            <p:nvPr/>
          </p:nvSpPr>
          <p:spPr>
            <a:xfrm>
              <a:off x="0" y="-85725"/>
              <a:ext cx="7416685" cy="510396"/>
            </a:xfrm>
            <a:prstGeom prst="rect">
              <a:avLst/>
            </a:prstGeom>
          </p:spPr>
          <p:txBody>
            <a:bodyPr lIns="0" tIns="0" rIns="0" bIns="0" rtlCol="0" anchor="t">
              <a:spAutoFit/>
            </a:bodyPr>
            <a:lstStyle/>
            <a:p>
              <a:pPr algn="r" rtl="1">
                <a:lnSpc>
                  <a:spcPts val="3079"/>
                </a:lnSpc>
              </a:pPr>
              <a:r>
                <a:rPr lang="he-IL" sz="2200" b="1" dirty="0">
                  <a:solidFill>
                    <a:srgbClr val="000000"/>
                  </a:solidFill>
                  <a:cs typeface="Arial Bold"/>
                  <a:rtl/>
                </a:rPr>
                <a:t>תכונה ייחודית</a:t>
              </a:r>
            </a:p>
          </p:txBody>
        </p:sp>
      </p:grpSp>
      <p:grpSp>
        <p:nvGrpSpPr>
          <p:cNvPr id="12" name="Group 12"/>
          <p:cNvGrpSpPr/>
          <p:nvPr/>
        </p:nvGrpSpPr>
        <p:grpSpPr>
          <a:xfrm>
            <a:off x="13113496" y="6871245"/>
            <a:ext cx="4145804" cy="2110830"/>
            <a:chOff x="0" y="-85725"/>
            <a:chExt cx="5527738" cy="2814439"/>
          </a:xfrm>
        </p:grpSpPr>
        <p:sp>
          <p:nvSpPr>
            <p:cNvPr id="13" name="TextBox 13"/>
            <p:cNvSpPr txBox="1"/>
            <p:nvPr/>
          </p:nvSpPr>
          <p:spPr>
            <a:xfrm>
              <a:off x="0" y="597019"/>
              <a:ext cx="5527738" cy="2131695"/>
            </a:xfrm>
            <a:prstGeom prst="rect">
              <a:avLst/>
            </a:prstGeom>
          </p:spPr>
          <p:txBody>
            <a:bodyPr lIns="0" tIns="0" rIns="0" bIns="0" rtlCol="0" anchor="t">
              <a:spAutoFit/>
            </a:bodyPr>
            <a:lstStyle/>
            <a:p>
              <a:pPr algn="r" rtl="1">
                <a:lnSpc>
                  <a:spcPts val="3150"/>
                </a:lnSpc>
              </a:pPr>
              <a:r>
                <a:rPr lang="he-IL" sz="2100">
                  <a:solidFill>
                    <a:srgbClr val="000000"/>
                  </a:solidFill>
                  <a:latin typeface="Arial"/>
                  <a:cs typeface="Arial"/>
                  <a:rtl/>
                </a:rPr>
                <a:t>שימוש באלגוריתמים מתקדמים המשלבים בינה מלאכותית לאיסוף וסיכום חדשות, תוך הבטחת הרלוונטיות שלהן למשתמש.</a:t>
              </a:r>
            </a:p>
          </p:txBody>
        </p:sp>
        <p:sp>
          <p:nvSpPr>
            <p:cNvPr id="14" name="TextBox 14"/>
            <p:cNvSpPr txBox="1"/>
            <p:nvPr/>
          </p:nvSpPr>
          <p:spPr>
            <a:xfrm>
              <a:off x="0" y="-85725"/>
              <a:ext cx="5527738" cy="510396"/>
            </a:xfrm>
            <a:prstGeom prst="rect">
              <a:avLst/>
            </a:prstGeom>
          </p:spPr>
          <p:txBody>
            <a:bodyPr lIns="0" tIns="0" rIns="0" bIns="0" rtlCol="0" anchor="t">
              <a:spAutoFit/>
            </a:bodyPr>
            <a:lstStyle/>
            <a:p>
              <a:pPr algn="r" rtl="1">
                <a:lnSpc>
                  <a:spcPts val="3079"/>
                </a:lnSpc>
              </a:pPr>
              <a:r>
                <a:rPr lang="he-IL" sz="2200" b="1" dirty="0">
                  <a:solidFill>
                    <a:srgbClr val="000000"/>
                  </a:solidFill>
                  <a:cs typeface="Arial Bold"/>
                  <a:rtl/>
                </a:rPr>
                <a:t>יתרון טכנולוגי</a:t>
              </a:r>
            </a:p>
          </p:txBody>
        </p:sp>
      </p:grpSp>
      <p:sp>
        <p:nvSpPr>
          <p:cNvPr id="15" name="TextBox 15"/>
          <p:cNvSpPr txBox="1"/>
          <p:nvPr/>
        </p:nvSpPr>
        <p:spPr>
          <a:xfrm>
            <a:off x="2532587" y="2289384"/>
            <a:ext cx="14726713" cy="1154162"/>
          </a:xfrm>
          <a:prstGeom prst="rect">
            <a:avLst/>
          </a:prstGeom>
        </p:spPr>
        <p:txBody>
          <a:bodyPr lIns="0" tIns="0" rIns="0" bIns="0" rtlCol="0" anchor="t">
            <a:spAutoFit/>
          </a:bodyPr>
          <a:lstStyle/>
          <a:p>
            <a:pPr algn="r" rtl="1">
              <a:lnSpc>
                <a:spcPts val="8800"/>
              </a:lnSpc>
            </a:pPr>
            <a:r>
              <a:rPr lang="he-IL" sz="8000" b="1" dirty="0">
                <a:solidFill>
                  <a:srgbClr val="000000"/>
                </a:solidFill>
                <a:cs typeface="Arial Bold"/>
                <a:rtl/>
              </a:rPr>
              <a:t>מן הבעיה אל הפתרון</a:t>
            </a:r>
          </a:p>
        </p:txBody>
      </p:sp>
      <p:sp>
        <p:nvSpPr>
          <p:cNvPr id="16" name="AutoShape 16"/>
          <p:cNvSpPr/>
          <p:nvPr/>
        </p:nvSpPr>
        <p:spPr>
          <a:xfrm>
            <a:off x="14626407" y="4212763"/>
            <a:ext cx="1175568" cy="137659"/>
          </a:xfrm>
          <a:prstGeom prst="rect">
            <a:avLst/>
          </a:prstGeom>
          <a:solidFill>
            <a:srgbClr val="000000"/>
          </a:solidFill>
        </p:spPr>
        <p:txBody>
          <a:bodyPr/>
          <a:lstStyle/>
          <a:p>
            <a:endParaRPr lang="en-IL"/>
          </a:p>
        </p:txBody>
      </p:sp>
      <p:sp>
        <p:nvSpPr>
          <p:cNvPr id="17" name="AutoShape 17"/>
          <p:cNvSpPr/>
          <p:nvPr/>
        </p:nvSpPr>
        <p:spPr>
          <a:xfrm>
            <a:off x="16083732" y="4212763"/>
            <a:ext cx="1175568" cy="137659"/>
          </a:xfrm>
          <a:prstGeom prst="rect">
            <a:avLst/>
          </a:prstGeom>
          <a:solidFill>
            <a:srgbClr val="000000">
              <a:alpha val="49804"/>
            </a:srgbClr>
          </a:solidFill>
        </p:spPr>
        <p:txBody>
          <a:bodyPr/>
          <a:lstStyle/>
          <a:p>
            <a:endParaRPr lang="en-IL"/>
          </a:p>
        </p:txBody>
      </p:sp>
      <p:grpSp>
        <p:nvGrpSpPr>
          <p:cNvPr id="18" name="Group 18"/>
          <p:cNvGrpSpPr/>
          <p:nvPr/>
        </p:nvGrpSpPr>
        <p:grpSpPr>
          <a:xfrm rot="-10800000">
            <a:off x="1028700" y="8907589"/>
            <a:ext cx="268055" cy="350711"/>
            <a:chOff x="0" y="0"/>
            <a:chExt cx="357406" cy="467614"/>
          </a:xfrm>
        </p:grpSpPr>
        <p:sp>
          <p:nvSpPr>
            <p:cNvPr id="19" name="Freeform 19"/>
            <p:cNvSpPr/>
            <p:nvPr/>
          </p:nvSpPr>
          <p:spPr>
            <a:xfrm rot="-5400000">
              <a:off x="40597"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sp>
          <p:nvSpPr>
            <p:cNvPr id="20" name="Freeform 20"/>
            <p:cNvSpPr/>
            <p:nvPr/>
          </p:nvSpPr>
          <p:spPr>
            <a:xfrm rot="-5400000">
              <a:off x="-150806"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grpSp>
      <p:sp>
        <p:nvSpPr>
          <p:cNvPr id="21" name="TextBox 21"/>
          <p:cNvSpPr txBox="1"/>
          <p:nvPr/>
        </p:nvSpPr>
        <p:spPr>
          <a:xfrm>
            <a:off x="1181100" y="1152525"/>
            <a:ext cx="5919227" cy="280670"/>
          </a:xfrm>
          <a:prstGeom prst="rect">
            <a:avLst/>
          </a:prstGeom>
        </p:spPr>
        <p:txBody>
          <a:bodyPr lIns="0" tIns="0" rIns="0" bIns="0" rtlCol="0" anchor="t">
            <a:spAutoFit/>
          </a:bodyPr>
          <a:lstStyle/>
          <a:p>
            <a:pPr algn="l">
              <a:lnSpc>
                <a:spcPts val="2380"/>
              </a:lnSpc>
            </a:pPr>
            <a:r>
              <a:rPr lang="en-US" sz="1700">
                <a:solidFill>
                  <a:srgbClr val="000000"/>
                </a:solidFill>
                <a:latin typeface="League Spartan"/>
              </a:rPr>
              <a:t>Briefly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en-IL"/>
          </a:p>
        </p:txBody>
      </p:sp>
      <p:sp>
        <p:nvSpPr>
          <p:cNvPr id="3" name="TextBox 3"/>
          <p:cNvSpPr txBox="1"/>
          <p:nvPr/>
        </p:nvSpPr>
        <p:spPr>
          <a:xfrm>
            <a:off x="8214250" y="2267159"/>
            <a:ext cx="9045050" cy="1154162"/>
          </a:xfrm>
          <a:prstGeom prst="rect">
            <a:avLst/>
          </a:prstGeom>
        </p:spPr>
        <p:txBody>
          <a:bodyPr lIns="0" tIns="0" rIns="0" bIns="0" rtlCol="0" anchor="t">
            <a:spAutoFit/>
          </a:bodyPr>
          <a:lstStyle/>
          <a:p>
            <a:pPr algn="r" rtl="1">
              <a:lnSpc>
                <a:spcPts val="8800"/>
              </a:lnSpc>
            </a:pPr>
            <a:r>
              <a:rPr lang="he-IL" sz="8000" b="1" dirty="0">
                <a:solidFill>
                  <a:srgbClr val="000000"/>
                </a:solidFill>
                <a:cs typeface="Arial Bold"/>
                <a:rtl/>
              </a:rPr>
              <a:t>קונספט המוצר</a:t>
            </a:r>
          </a:p>
        </p:txBody>
      </p:sp>
      <p:sp>
        <p:nvSpPr>
          <p:cNvPr id="4" name="TextBox 4"/>
          <p:cNvSpPr txBox="1"/>
          <p:nvPr/>
        </p:nvSpPr>
        <p:spPr>
          <a:xfrm>
            <a:off x="2147276" y="4771591"/>
            <a:ext cx="15112024" cy="1624965"/>
          </a:xfrm>
          <a:prstGeom prst="rect">
            <a:avLst/>
          </a:prstGeom>
        </p:spPr>
        <p:txBody>
          <a:bodyPr lIns="0" tIns="0" rIns="0" bIns="0" rtlCol="0" anchor="t">
            <a:spAutoFit/>
          </a:bodyPr>
          <a:lstStyle/>
          <a:p>
            <a:pPr algn="r" rtl="1">
              <a:lnSpc>
                <a:spcPts val="3150"/>
              </a:lnSpc>
            </a:pPr>
            <a:r>
              <a:rPr lang="he-IL" sz="2100">
                <a:solidFill>
                  <a:srgbClr val="000000"/>
                </a:solidFill>
                <a:latin typeface="Arial"/>
                <a:cs typeface="Arial"/>
                <a:rtl/>
              </a:rPr>
              <a:t>המוצר שלנו הינו פלטפורמת חדשות המציעה תקצירים תמציתיים של חדשות מובילות ממגוון מקורות. המשתמשים יכולים לקבל במהירות גישה לכותרות החדשות בפורמט קצר ונוח לשימוש, ובכך לחסוך בזמן ולהתעדכן ביעילות ללא צורך בקריאה מעמיקה או ניווט מורכב. מטרתנו היא לספק חוויית צריכת חדשות חלקה ונוחה, המאפשרת למשתמשים להישאר מעודכנים בחדשות האחרונות.</a:t>
            </a:r>
          </a:p>
          <a:p>
            <a:pPr algn="l">
              <a:lnSpc>
                <a:spcPts val="3150"/>
              </a:lnSpc>
            </a:pPr>
            <a:endParaRPr lang="he-IL" sz="2100">
              <a:solidFill>
                <a:srgbClr val="000000"/>
              </a:solidFill>
              <a:latin typeface="Arial"/>
              <a:cs typeface="Arial"/>
              <a:rtl/>
            </a:endParaRPr>
          </a:p>
        </p:txBody>
      </p:sp>
      <p:grpSp>
        <p:nvGrpSpPr>
          <p:cNvPr id="5" name="Group 5"/>
          <p:cNvGrpSpPr/>
          <p:nvPr/>
        </p:nvGrpSpPr>
        <p:grpSpPr>
          <a:xfrm rot="-10800000">
            <a:off x="1028700" y="8907589"/>
            <a:ext cx="268055" cy="350711"/>
            <a:chOff x="0" y="0"/>
            <a:chExt cx="357406" cy="467614"/>
          </a:xfrm>
        </p:grpSpPr>
        <p:sp>
          <p:nvSpPr>
            <p:cNvPr id="6" name="Freeform 6"/>
            <p:cNvSpPr/>
            <p:nvPr/>
          </p:nvSpPr>
          <p:spPr>
            <a:xfrm rot="-5400000">
              <a:off x="40597"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sp>
          <p:nvSpPr>
            <p:cNvPr id="7" name="Freeform 7"/>
            <p:cNvSpPr/>
            <p:nvPr/>
          </p:nvSpPr>
          <p:spPr>
            <a:xfrm rot="-5400000">
              <a:off x="-150806"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grpSp>
      <p:sp>
        <p:nvSpPr>
          <p:cNvPr id="8" name="TextBox 8"/>
          <p:cNvSpPr txBox="1"/>
          <p:nvPr/>
        </p:nvSpPr>
        <p:spPr>
          <a:xfrm>
            <a:off x="1181100" y="1152525"/>
            <a:ext cx="5919227" cy="280670"/>
          </a:xfrm>
          <a:prstGeom prst="rect">
            <a:avLst/>
          </a:prstGeom>
        </p:spPr>
        <p:txBody>
          <a:bodyPr lIns="0" tIns="0" rIns="0" bIns="0" rtlCol="0" anchor="t">
            <a:spAutoFit/>
          </a:bodyPr>
          <a:lstStyle/>
          <a:p>
            <a:pPr algn="l">
              <a:lnSpc>
                <a:spcPts val="2380"/>
              </a:lnSpc>
            </a:pPr>
            <a:r>
              <a:rPr lang="en-US" sz="1700">
                <a:solidFill>
                  <a:srgbClr val="000000"/>
                </a:solidFill>
                <a:latin typeface="League Spartan"/>
              </a:rPr>
              <a:t>Briefly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en-IL"/>
          </a:p>
        </p:txBody>
      </p:sp>
      <p:sp>
        <p:nvSpPr>
          <p:cNvPr id="3" name="TextBox 3"/>
          <p:cNvSpPr txBox="1"/>
          <p:nvPr/>
        </p:nvSpPr>
        <p:spPr>
          <a:xfrm>
            <a:off x="8551796" y="2279394"/>
            <a:ext cx="8707504" cy="1154162"/>
          </a:xfrm>
          <a:prstGeom prst="rect">
            <a:avLst/>
          </a:prstGeom>
        </p:spPr>
        <p:txBody>
          <a:bodyPr lIns="0" tIns="0" rIns="0" bIns="0" rtlCol="0" anchor="t">
            <a:spAutoFit/>
          </a:bodyPr>
          <a:lstStyle/>
          <a:p>
            <a:pPr algn="r" rtl="1">
              <a:lnSpc>
                <a:spcPts val="8800"/>
              </a:lnSpc>
            </a:pPr>
            <a:r>
              <a:rPr lang="he-IL" sz="8000" b="1" dirty="0">
                <a:solidFill>
                  <a:srgbClr val="000000"/>
                </a:solidFill>
                <a:cs typeface="Arial Bold"/>
                <a:rtl/>
              </a:rPr>
              <a:t>ניתוח שוק</a:t>
            </a:r>
          </a:p>
        </p:txBody>
      </p:sp>
      <p:sp>
        <p:nvSpPr>
          <p:cNvPr id="4" name="TextBox 4"/>
          <p:cNvSpPr txBox="1"/>
          <p:nvPr/>
        </p:nvSpPr>
        <p:spPr>
          <a:xfrm>
            <a:off x="2387534" y="4275607"/>
            <a:ext cx="14871766" cy="3625215"/>
          </a:xfrm>
          <a:prstGeom prst="rect">
            <a:avLst/>
          </a:prstGeom>
        </p:spPr>
        <p:txBody>
          <a:bodyPr lIns="0" tIns="0" rIns="0" bIns="0" rtlCol="0" anchor="t">
            <a:spAutoFit/>
          </a:bodyPr>
          <a:lstStyle/>
          <a:p>
            <a:pPr algn="r" rtl="1">
              <a:lnSpc>
                <a:spcPts val="3150"/>
              </a:lnSpc>
            </a:pPr>
            <a:r>
              <a:rPr lang="he-IL" sz="2100" b="1" dirty="0">
                <a:solidFill>
                  <a:srgbClr val="000000"/>
                </a:solidFill>
                <a:cs typeface="Arial Bold"/>
                <a:rtl/>
              </a:rPr>
              <a:t>קהל יעד</a:t>
            </a:r>
          </a:p>
          <a:p>
            <a:pPr algn="r" rtl="1">
              <a:lnSpc>
                <a:spcPts val="3150"/>
              </a:lnSpc>
            </a:pPr>
            <a:r>
              <a:rPr lang="he-IL" sz="2100" dirty="0">
                <a:solidFill>
                  <a:srgbClr val="000000"/>
                </a:solidFill>
                <a:latin typeface="Arial"/>
                <a:cs typeface="Arial"/>
                <a:rtl/>
              </a:rPr>
              <a:t> אנשי מקצוע עסוקים, סטודנטים, וכל מי שמעריך יעילות בזמן וצריכת חדשות מהירה, ומעדיף תקצירים קצרים על פני מאמרים ארוכים.</a:t>
            </a:r>
          </a:p>
          <a:p>
            <a:pPr algn="r" rtl="1">
              <a:lnSpc>
                <a:spcPts val="3150"/>
              </a:lnSpc>
            </a:pPr>
            <a:endParaRPr lang="he-IL" sz="2100" dirty="0">
              <a:solidFill>
                <a:srgbClr val="000000"/>
              </a:solidFill>
              <a:latin typeface="Arial"/>
              <a:cs typeface="Arial"/>
              <a:rtl/>
            </a:endParaRPr>
          </a:p>
          <a:p>
            <a:pPr algn="r" rtl="1">
              <a:lnSpc>
                <a:spcPts val="3150"/>
              </a:lnSpc>
            </a:pPr>
            <a:r>
              <a:rPr lang="he-IL" sz="2100" b="1" dirty="0">
                <a:solidFill>
                  <a:srgbClr val="000000"/>
                </a:solidFill>
                <a:cs typeface="Arial Bold"/>
                <a:rtl/>
              </a:rPr>
              <a:t>גודל השוק</a:t>
            </a:r>
          </a:p>
          <a:p>
            <a:pPr algn="r" rtl="1">
              <a:lnSpc>
                <a:spcPts val="3150"/>
              </a:lnSpc>
            </a:pPr>
            <a:r>
              <a:rPr lang="he-IL" sz="2100" dirty="0">
                <a:solidFill>
                  <a:srgbClr val="000000"/>
                </a:solidFill>
                <a:latin typeface="Arial"/>
                <a:cs typeface="Arial"/>
                <a:rtl/>
              </a:rPr>
              <a:t> פוטנציאל של </a:t>
            </a:r>
            <a:r>
              <a:rPr lang="en-US" sz="2100" dirty="0">
                <a:solidFill>
                  <a:srgbClr val="000000"/>
                </a:solidFill>
                <a:latin typeface="Arial"/>
              </a:rPr>
              <a:t>4.2</a:t>
            </a:r>
            <a:r>
              <a:rPr lang="he-IL" sz="2100" dirty="0">
                <a:solidFill>
                  <a:srgbClr val="000000"/>
                </a:solidFill>
                <a:latin typeface="Arial"/>
                <a:cs typeface="Arial"/>
                <a:rtl/>
              </a:rPr>
              <a:t> מיליון משתמשים בשוק החדשות הדיגיטלי בישראל, המהווה כ-</a:t>
            </a:r>
            <a:r>
              <a:rPr lang="en-US" sz="2100" dirty="0">
                <a:solidFill>
                  <a:srgbClr val="000000"/>
                </a:solidFill>
                <a:latin typeface="Arial"/>
              </a:rPr>
              <a:t>60%</a:t>
            </a:r>
            <a:r>
              <a:rPr lang="he-IL" sz="2100" dirty="0">
                <a:solidFill>
                  <a:srgbClr val="000000"/>
                </a:solidFill>
                <a:latin typeface="Arial"/>
                <a:cs typeface="Arial"/>
                <a:rtl/>
              </a:rPr>
              <a:t> מהאוכלוסייה הבוגרת.</a:t>
            </a:r>
          </a:p>
          <a:p>
            <a:pPr algn="r" rtl="1">
              <a:lnSpc>
                <a:spcPts val="3150"/>
              </a:lnSpc>
            </a:pPr>
            <a:endParaRPr lang="he-IL" sz="2100" dirty="0">
              <a:solidFill>
                <a:srgbClr val="000000"/>
              </a:solidFill>
              <a:latin typeface="Arial"/>
              <a:cs typeface="Arial"/>
              <a:rtl/>
            </a:endParaRPr>
          </a:p>
          <a:p>
            <a:pPr algn="r" rtl="1">
              <a:lnSpc>
                <a:spcPts val="3150"/>
              </a:lnSpc>
            </a:pPr>
            <a:r>
              <a:rPr lang="he-IL" sz="2100" b="1" dirty="0">
                <a:solidFill>
                  <a:srgbClr val="000000"/>
                </a:solidFill>
                <a:cs typeface="Arial Bold"/>
                <a:rtl/>
              </a:rPr>
              <a:t>מתחרים</a:t>
            </a:r>
          </a:p>
          <a:p>
            <a:pPr algn="r" rtl="1">
              <a:lnSpc>
                <a:spcPts val="3150"/>
              </a:lnSpc>
            </a:pPr>
            <a:r>
              <a:rPr lang="he-IL" sz="2100" dirty="0">
                <a:solidFill>
                  <a:srgbClr val="000000"/>
                </a:solidFill>
                <a:latin typeface="Arial"/>
                <a:cs typeface="Arial"/>
                <a:rtl/>
              </a:rPr>
              <a:t>אתרי חדשות ישראליים גדולים (וואלה!, הארץ, </a:t>
            </a:r>
            <a:r>
              <a:rPr lang="en-US" sz="2100" dirty="0">
                <a:solidFill>
                  <a:srgbClr val="000000"/>
                </a:solidFill>
                <a:latin typeface="Arial"/>
              </a:rPr>
              <a:t>N13, N12</a:t>
            </a:r>
            <a:r>
              <a:rPr lang="he-IL" sz="2100" dirty="0">
                <a:solidFill>
                  <a:srgbClr val="000000"/>
                </a:solidFill>
                <a:latin typeface="Arial"/>
                <a:cs typeface="Arial"/>
                <a:rtl/>
              </a:rPr>
              <a:t>), פלטפורמות בינלאומיות (</a:t>
            </a:r>
            <a:r>
              <a:rPr lang="en-US" sz="2100" dirty="0">
                <a:solidFill>
                  <a:srgbClr val="000000"/>
                </a:solidFill>
                <a:latin typeface="Arial"/>
              </a:rPr>
              <a:t>Google News, MSN</a:t>
            </a:r>
            <a:r>
              <a:rPr lang="he-IL" sz="2100" dirty="0">
                <a:solidFill>
                  <a:srgbClr val="000000"/>
                </a:solidFill>
                <a:latin typeface="Arial"/>
                <a:cs typeface="Arial"/>
                <a:rtl/>
              </a:rPr>
              <a:t>), וערוצי </a:t>
            </a:r>
            <a:r>
              <a:rPr lang="he-IL" sz="2100" dirty="0" err="1">
                <a:solidFill>
                  <a:srgbClr val="000000"/>
                </a:solidFill>
                <a:latin typeface="Arial"/>
                <a:cs typeface="Arial"/>
                <a:rtl/>
              </a:rPr>
              <a:t>טלגרם</a:t>
            </a:r>
            <a:r>
              <a:rPr lang="he-IL" sz="2100" dirty="0">
                <a:solidFill>
                  <a:srgbClr val="000000"/>
                </a:solidFill>
                <a:latin typeface="Arial"/>
                <a:cs typeface="Arial"/>
                <a:rtl/>
              </a:rPr>
              <a:t> פופולריים.</a:t>
            </a:r>
          </a:p>
          <a:p>
            <a:pPr algn="r" rtl="1">
              <a:lnSpc>
                <a:spcPts val="3150"/>
              </a:lnSpc>
            </a:pPr>
            <a:endParaRPr lang="he-IL" sz="2100" dirty="0">
              <a:solidFill>
                <a:srgbClr val="000000"/>
              </a:solidFill>
              <a:latin typeface="Arial"/>
              <a:cs typeface="Arial"/>
              <a:rtl/>
            </a:endParaRPr>
          </a:p>
        </p:txBody>
      </p:sp>
      <p:grpSp>
        <p:nvGrpSpPr>
          <p:cNvPr id="5" name="Group 5"/>
          <p:cNvGrpSpPr/>
          <p:nvPr/>
        </p:nvGrpSpPr>
        <p:grpSpPr>
          <a:xfrm rot="-10800000">
            <a:off x="1028700" y="8907589"/>
            <a:ext cx="268055" cy="350711"/>
            <a:chOff x="0" y="0"/>
            <a:chExt cx="357406" cy="467614"/>
          </a:xfrm>
        </p:grpSpPr>
        <p:sp>
          <p:nvSpPr>
            <p:cNvPr id="6" name="Freeform 6"/>
            <p:cNvSpPr/>
            <p:nvPr/>
          </p:nvSpPr>
          <p:spPr>
            <a:xfrm rot="-5400000">
              <a:off x="40597"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sp>
          <p:nvSpPr>
            <p:cNvPr id="7" name="Freeform 7"/>
            <p:cNvSpPr/>
            <p:nvPr/>
          </p:nvSpPr>
          <p:spPr>
            <a:xfrm rot="-5400000">
              <a:off x="-150806"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grpSp>
      <p:sp>
        <p:nvSpPr>
          <p:cNvPr id="8" name="TextBox 8"/>
          <p:cNvSpPr txBox="1"/>
          <p:nvPr/>
        </p:nvSpPr>
        <p:spPr>
          <a:xfrm>
            <a:off x="1181100" y="1152525"/>
            <a:ext cx="5919227" cy="280670"/>
          </a:xfrm>
          <a:prstGeom prst="rect">
            <a:avLst/>
          </a:prstGeom>
        </p:spPr>
        <p:txBody>
          <a:bodyPr lIns="0" tIns="0" rIns="0" bIns="0" rtlCol="0" anchor="t">
            <a:spAutoFit/>
          </a:bodyPr>
          <a:lstStyle/>
          <a:p>
            <a:pPr algn="l">
              <a:lnSpc>
                <a:spcPts val="2380"/>
              </a:lnSpc>
            </a:pPr>
            <a:r>
              <a:rPr lang="en-US" sz="1700">
                <a:solidFill>
                  <a:srgbClr val="000000"/>
                </a:solidFill>
                <a:latin typeface="League Spartan"/>
              </a:rPr>
              <a:t>Briefly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en-IL"/>
          </a:p>
        </p:txBody>
      </p:sp>
      <p:grpSp>
        <p:nvGrpSpPr>
          <p:cNvPr id="3" name="Group 3"/>
          <p:cNvGrpSpPr/>
          <p:nvPr/>
        </p:nvGrpSpPr>
        <p:grpSpPr>
          <a:xfrm>
            <a:off x="485556" y="4487920"/>
            <a:ext cx="17316887" cy="2569233"/>
            <a:chOff x="0" y="0"/>
            <a:chExt cx="23089183" cy="3425643"/>
          </a:xfrm>
        </p:grpSpPr>
        <p:sp>
          <p:nvSpPr>
            <p:cNvPr id="4" name="Freeform 4"/>
            <p:cNvSpPr/>
            <p:nvPr/>
          </p:nvSpPr>
          <p:spPr>
            <a:xfrm>
              <a:off x="18406166" y="0"/>
              <a:ext cx="4683017" cy="3425643"/>
            </a:xfrm>
            <a:custGeom>
              <a:avLst/>
              <a:gdLst/>
              <a:ahLst/>
              <a:cxnLst/>
              <a:rect l="l" t="t" r="r" b="b"/>
              <a:pathLst>
                <a:path w="4683017" h="3425643">
                  <a:moveTo>
                    <a:pt x="0" y="0"/>
                  </a:moveTo>
                  <a:lnTo>
                    <a:pt x="4683017" y="0"/>
                  </a:lnTo>
                  <a:lnTo>
                    <a:pt x="4683017" y="3425643"/>
                  </a:lnTo>
                  <a:lnTo>
                    <a:pt x="0" y="3425643"/>
                  </a:lnTo>
                  <a:lnTo>
                    <a:pt x="0" y="0"/>
                  </a:lnTo>
                  <a:close/>
                </a:path>
              </a:pathLst>
            </a:custGeom>
            <a:blipFill>
              <a:blip r:embed="rId2"/>
              <a:stretch>
                <a:fillRect/>
              </a:stretch>
            </a:blipFill>
          </p:spPr>
          <p:txBody>
            <a:bodyPr/>
            <a:lstStyle/>
            <a:p>
              <a:endParaRPr lang="en-IL"/>
            </a:p>
          </p:txBody>
        </p:sp>
        <p:sp>
          <p:nvSpPr>
            <p:cNvPr id="5" name="Freeform 5"/>
            <p:cNvSpPr/>
            <p:nvPr/>
          </p:nvSpPr>
          <p:spPr>
            <a:xfrm>
              <a:off x="6947700" y="1454251"/>
              <a:ext cx="2152005" cy="1608677"/>
            </a:xfrm>
            <a:custGeom>
              <a:avLst/>
              <a:gdLst/>
              <a:ahLst/>
              <a:cxnLst/>
              <a:rect l="l" t="t" r="r" b="b"/>
              <a:pathLst>
                <a:path w="2152005" h="1608677">
                  <a:moveTo>
                    <a:pt x="0" y="0"/>
                  </a:moveTo>
                  <a:lnTo>
                    <a:pt x="2152004" y="0"/>
                  </a:lnTo>
                  <a:lnTo>
                    <a:pt x="2152004" y="1608676"/>
                  </a:lnTo>
                  <a:lnTo>
                    <a:pt x="0" y="1608676"/>
                  </a:lnTo>
                  <a:lnTo>
                    <a:pt x="0" y="0"/>
                  </a:lnTo>
                  <a:close/>
                </a:path>
              </a:pathLst>
            </a:custGeom>
            <a:blipFill>
              <a:blip r:embed="rId3"/>
              <a:stretch>
                <a:fillRect/>
              </a:stretch>
            </a:blipFill>
          </p:spPr>
          <p:txBody>
            <a:bodyPr/>
            <a:lstStyle/>
            <a:p>
              <a:endParaRPr lang="en-IL"/>
            </a:p>
          </p:txBody>
        </p:sp>
        <p:sp>
          <p:nvSpPr>
            <p:cNvPr id="6" name="Freeform 6"/>
            <p:cNvSpPr/>
            <p:nvPr/>
          </p:nvSpPr>
          <p:spPr>
            <a:xfrm>
              <a:off x="16419886" y="1331964"/>
              <a:ext cx="2152005" cy="1608677"/>
            </a:xfrm>
            <a:custGeom>
              <a:avLst/>
              <a:gdLst/>
              <a:ahLst/>
              <a:cxnLst/>
              <a:rect l="l" t="t" r="r" b="b"/>
              <a:pathLst>
                <a:path w="2152005" h="1608677">
                  <a:moveTo>
                    <a:pt x="0" y="0"/>
                  </a:moveTo>
                  <a:lnTo>
                    <a:pt x="2152005" y="0"/>
                  </a:lnTo>
                  <a:lnTo>
                    <a:pt x="2152005" y="1608677"/>
                  </a:lnTo>
                  <a:lnTo>
                    <a:pt x="0" y="1608677"/>
                  </a:lnTo>
                  <a:lnTo>
                    <a:pt x="0" y="0"/>
                  </a:lnTo>
                  <a:close/>
                </a:path>
              </a:pathLst>
            </a:custGeom>
            <a:blipFill>
              <a:blip r:embed="rId3"/>
              <a:stretch>
                <a:fillRect/>
              </a:stretch>
            </a:blipFill>
          </p:spPr>
          <p:txBody>
            <a:bodyPr/>
            <a:lstStyle/>
            <a:p>
              <a:endParaRPr lang="en-IL"/>
            </a:p>
          </p:txBody>
        </p:sp>
        <p:sp>
          <p:nvSpPr>
            <p:cNvPr id="7" name="Freeform 7"/>
            <p:cNvSpPr/>
            <p:nvPr/>
          </p:nvSpPr>
          <p:spPr>
            <a:xfrm>
              <a:off x="0" y="220265"/>
              <a:ext cx="6721629" cy="2935111"/>
            </a:xfrm>
            <a:custGeom>
              <a:avLst/>
              <a:gdLst/>
              <a:ahLst/>
              <a:cxnLst/>
              <a:rect l="l" t="t" r="r" b="b"/>
              <a:pathLst>
                <a:path w="6721629" h="2935111">
                  <a:moveTo>
                    <a:pt x="0" y="0"/>
                  </a:moveTo>
                  <a:lnTo>
                    <a:pt x="6721629" y="0"/>
                  </a:lnTo>
                  <a:lnTo>
                    <a:pt x="6721629" y="2935112"/>
                  </a:lnTo>
                  <a:lnTo>
                    <a:pt x="0" y="2935112"/>
                  </a:lnTo>
                  <a:lnTo>
                    <a:pt x="0" y="0"/>
                  </a:lnTo>
                  <a:close/>
                </a:path>
              </a:pathLst>
            </a:custGeom>
            <a:blipFill>
              <a:blip r:embed="rId4"/>
              <a:stretch>
                <a:fillRect/>
              </a:stretch>
            </a:blipFill>
          </p:spPr>
          <p:txBody>
            <a:bodyPr/>
            <a:lstStyle/>
            <a:p>
              <a:endParaRPr lang="en-IL"/>
            </a:p>
          </p:txBody>
        </p:sp>
        <p:sp>
          <p:nvSpPr>
            <p:cNvPr id="8" name="Freeform 8"/>
            <p:cNvSpPr/>
            <p:nvPr/>
          </p:nvSpPr>
          <p:spPr>
            <a:xfrm>
              <a:off x="9099704" y="220265"/>
              <a:ext cx="7320182" cy="2985113"/>
            </a:xfrm>
            <a:custGeom>
              <a:avLst/>
              <a:gdLst/>
              <a:ahLst/>
              <a:cxnLst/>
              <a:rect l="l" t="t" r="r" b="b"/>
              <a:pathLst>
                <a:path w="7320182" h="2985113">
                  <a:moveTo>
                    <a:pt x="0" y="0"/>
                  </a:moveTo>
                  <a:lnTo>
                    <a:pt x="7320182" y="0"/>
                  </a:lnTo>
                  <a:lnTo>
                    <a:pt x="7320182" y="2985113"/>
                  </a:lnTo>
                  <a:lnTo>
                    <a:pt x="0" y="2985113"/>
                  </a:lnTo>
                  <a:lnTo>
                    <a:pt x="0" y="0"/>
                  </a:lnTo>
                  <a:close/>
                </a:path>
              </a:pathLst>
            </a:custGeom>
            <a:blipFill>
              <a:blip r:embed="rId5"/>
              <a:stretch>
                <a:fillRect/>
              </a:stretch>
            </a:blipFill>
          </p:spPr>
          <p:txBody>
            <a:bodyPr/>
            <a:lstStyle/>
            <a:p>
              <a:endParaRPr lang="en-IL"/>
            </a:p>
          </p:txBody>
        </p:sp>
      </p:grpSp>
      <p:sp>
        <p:nvSpPr>
          <p:cNvPr id="9" name="TextBox 9"/>
          <p:cNvSpPr txBox="1"/>
          <p:nvPr/>
        </p:nvSpPr>
        <p:spPr>
          <a:xfrm>
            <a:off x="7661121" y="2431794"/>
            <a:ext cx="9464152" cy="1154162"/>
          </a:xfrm>
          <a:prstGeom prst="rect">
            <a:avLst/>
          </a:prstGeom>
        </p:spPr>
        <p:txBody>
          <a:bodyPr lIns="0" tIns="0" rIns="0" bIns="0" rtlCol="0" anchor="t">
            <a:spAutoFit/>
          </a:bodyPr>
          <a:lstStyle/>
          <a:p>
            <a:pPr algn="r" rtl="1">
              <a:lnSpc>
                <a:spcPts val="8800"/>
              </a:lnSpc>
            </a:pPr>
            <a:r>
              <a:rPr lang="he-IL" sz="8000" b="1" dirty="0">
                <a:solidFill>
                  <a:srgbClr val="000000"/>
                </a:solidFill>
                <a:cs typeface="Arial Bold"/>
                <a:rtl/>
              </a:rPr>
              <a:t>ליבת המוצר</a:t>
            </a:r>
          </a:p>
        </p:txBody>
      </p:sp>
      <p:sp>
        <p:nvSpPr>
          <p:cNvPr id="10" name="TextBox 10"/>
          <p:cNvSpPr txBox="1"/>
          <p:nvPr/>
        </p:nvSpPr>
        <p:spPr>
          <a:xfrm>
            <a:off x="485556" y="7457980"/>
            <a:ext cx="4241710" cy="824865"/>
          </a:xfrm>
          <a:prstGeom prst="rect">
            <a:avLst/>
          </a:prstGeom>
        </p:spPr>
        <p:txBody>
          <a:bodyPr lIns="0" tIns="0" rIns="0" bIns="0" rtlCol="0" anchor="t">
            <a:spAutoFit/>
          </a:bodyPr>
          <a:lstStyle/>
          <a:p>
            <a:pPr algn="r" rtl="1">
              <a:lnSpc>
                <a:spcPts val="3150"/>
              </a:lnSpc>
            </a:pPr>
            <a:r>
              <a:rPr lang="he-IL" sz="2100">
                <a:solidFill>
                  <a:srgbClr val="000000"/>
                </a:solidFill>
                <a:latin typeface="Arial"/>
                <a:cs typeface="Arial"/>
                <a:rtl/>
              </a:rPr>
              <a:t>כל כתבה מועברת למודל (</a:t>
            </a:r>
            <a:r>
              <a:rPr lang="en-US" sz="2100">
                <a:solidFill>
                  <a:srgbClr val="000000"/>
                </a:solidFill>
                <a:latin typeface="Arial"/>
              </a:rPr>
              <a:t>Embedding Model</a:t>
            </a:r>
            <a:r>
              <a:rPr lang="he-IL" sz="2100">
                <a:solidFill>
                  <a:srgbClr val="000000"/>
                </a:solidFill>
                <a:latin typeface="Arial"/>
                <a:cs typeface="Arial"/>
                <a:rtl/>
              </a:rPr>
              <a:t>) של </a:t>
            </a:r>
            <a:r>
              <a:rPr lang="en-US" sz="2100">
                <a:solidFill>
                  <a:srgbClr val="000000"/>
                </a:solidFill>
                <a:latin typeface="Arial"/>
              </a:rPr>
              <a:t>OpenAI</a:t>
            </a:r>
            <a:r>
              <a:rPr lang="ar-EG" sz="2100">
                <a:solidFill>
                  <a:srgbClr val="000000"/>
                </a:solidFill>
                <a:latin typeface="Arial"/>
                <a:rtl/>
              </a:rPr>
              <a:t>.</a:t>
            </a:r>
          </a:p>
        </p:txBody>
      </p:sp>
      <p:grpSp>
        <p:nvGrpSpPr>
          <p:cNvPr id="11" name="Group 11"/>
          <p:cNvGrpSpPr/>
          <p:nvPr/>
        </p:nvGrpSpPr>
        <p:grpSpPr>
          <a:xfrm>
            <a:off x="6804247" y="7057153"/>
            <a:ext cx="5427126" cy="2046536"/>
            <a:chOff x="0" y="0"/>
            <a:chExt cx="7236167" cy="2728714"/>
          </a:xfrm>
        </p:grpSpPr>
        <p:sp>
          <p:nvSpPr>
            <p:cNvPr id="12" name="TextBox 12"/>
            <p:cNvSpPr txBox="1"/>
            <p:nvPr/>
          </p:nvSpPr>
          <p:spPr>
            <a:xfrm>
              <a:off x="0" y="597019"/>
              <a:ext cx="7236167" cy="1598295"/>
            </a:xfrm>
            <a:prstGeom prst="rect">
              <a:avLst/>
            </a:prstGeom>
          </p:spPr>
          <p:txBody>
            <a:bodyPr lIns="0" tIns="0" rIns="0" bIns="0" rtlCol="0" anchor="t">
              <a:spAutoFit/>
            </a:bodyPr>
            <a:lstStyle/>
            <a:p>
              <a:pPr algn="r" rtl="1">
                <a:lnSpc>
                  <a:spcPts val="3150"/>
                </a:lnSpc>
              </a:pPr>
              <a:r>
                <a:rPr lang="he-IL" sz="2100">
                  <a:solidFill>
                    <a:srgbClr val="000000"/>
                  </a:solidFill>
                  <a:cs typeface="Arial"/>
                  <a:rtl/>
                </a:rPr>
                <a:t>עבור כל זוג וקטורים של כתבות מוחל </a:t>
              </a:r>
            </a:p>
            <a:p>
              <a:pPr algn="r" rtl="1">
                <a:lnSpc>
                  <a:spcPts val="3150"/>
                </a:lnSpc>
              </a:pPr>
              <a:r>
                <a:rPr lang="en-US" sz="2100">
                  <a:solidFill>
                    <a:srgbClr val="000000"/>
                  </a:solidFill>
                  <a:latin typeface="Arial"/>
                </a:rPr>
                <a:t>Cosine Similarity</a:t>
              </a:r>
              <a:r>
                <a:rPr lang="he-IL" sz="2100">
                  <a:solidFill>
                    <a:srgbClr val="000000"/>
                  </a:solidFill>
                  <a:latin typeface="Arial"/>
                  <a:cs typeface="Arial"/>
                  <a:rtl/>
                </a:rPr>
                <a:t> כדי לחשב את </a:t>
              </a:r>
              <a:r>
                <a:rPr lang="en-US" sz="2100">
                  <a:solidFill>
                    <a:srgbClr val="000000"/>
                  </a:solidFill>
                  <a:latin typeface="Arial"/>
                </a:rPr>
                <a:t>Similarity Matrix</a:t>
              </a:r>
            </a:p>
          </p:txBody>
        </p:sp>
        <p:sp>
          <p:nvSpPr>
            <p:cNvPr id="13" name="TextBox 13"/>
            <p:cNvSpPr txBox="1"/>
            <p:nvPr/>
          </p:nvSpPr>
          <p:spPr>
            <a:xfrm>
              <a:off x="0" y="-47625"/>
              <a:ext cx="7236167" cy="493818"/>
            </a:xfrm>
            <a:prstGeom prst="rect">
              <a:avLst/>
            </a:prstGeom>
          </p:spPr>
          <p:txBody>
            <a:bodyPr lIns="0" tIns="0" rIns="0" bIns="0" rtlCol="0" anchor="t">
              <a:spAutoFit/>
            </a:bodyPr>
            <a:lstStyle/>
            <a:p>
              <a:pPr algn="l">
                <a:lnSpc>
                  <a:spcPts val="3079"/>
                </a:lnSpc>
              </a:pPr>
              <a:endParaRPr/>
            </a:p>
          </p:txBody>
        </p:sp>
      </p:grpSp>
      <p:grpSp>
        <p:nvGrpSpPr>
          <p:cNvPr id="14" name="Group 14"/>
          <p:cNvGrpSpPr/>
          <p:nvPr/>
        </p:nvGrpSpPr>
        <p:grpSpPr>
          <a:xfrm>
            <a:off x="13643437" y="7057153"/>
            <a:ext cx="4159007" cy="2046536"/>
            <a:chOff x="0" y="0"/>
            <a:chExt cx="5545343" cy="2728714"/>
          </a:xfrm>
        </p:grpSpPr>
        <p:sp>
          <p:nvSpPr>
            <p:cNvPr id="15" name="TextBox 15"/>
            <p:cNvSpPr txBox="1"/>
            <p:nvPr/>
          </p:nvSpPr>
          <p:spPr>
            <a:xfrm>
              <a:off x="0" y="597019"/>
              <a:ext cx="5545343" cy="1598295"/>
            </a:xfrm>
            <a:prstGeom prst="rect">
              <a:avLst/>
            </a:prstGeom>
          </p:spPr>
          <p:txBody>
            <a:bodyPr lIns="0" tIns="0" rIns="0" bIns="0" rtlCol="0" anchor="t">
              <a:spAutoFit/>
            </a:bodyPr>
            <a:lstStyle/>
            <a:p>
              <a:pPr algn="r" rtl="1">
                <a:lnSpc>
                  <a:spcPts val="3150"/>
                </a:lnSpc>
              </a:pPr>
              <a:r>
                <a:rPr lang="he-IL" sz="2100">
                  <a:solidFill>
                    <a:srgbClr val="000000"/>
                  </a:solidFill>
                  <a:cs typeface="Arial"/>
                  <a:rtl/>
                </a:rPr>
                <a:t>כאשר </a:t>
              </a:r>
              <a:r>
                <a:rPr lang="en-US" sz="2100">
                  <a:solidFill>
                    <a:srgbClr val="000000"/>
                  </a:solidFill>
                  <a:latin typeface="Arial"/>
                </a:rPr>
                <a:t>Similarity Score</a:t>
              </a:r>
              <a:r>
                <a:rPr lang="he-IL" sz="2100">
                  <a:solidFill>
                    <a:srgbClr val="000000"/>
                  </a:solidFill>
                  <a:latin typeface="Arial"/>
                  <a:cs typeface="Arial"/>
                  <a:rtl/>
                </a:rPr>
                <a:t> בין שני מאמרים עובר סף מוגדר מראש, מאמרים אלו מקובצים יחד לקבוצה.</a:t>
              </a:r>
            </a:p>
          </p:txBody>
        </p:sp>
        <p:sp>
          <p:nvSpPr>
            <p:cNvPr id="16" name="TextBox 16"/>
            <p:cNvSpPr txBox="1"/>
            <p:nvPr/>
          </p:nvSpPr>
          <p:spPr>
            <a:xfrm>
              <a:off x="0" y="-47625"/>
              <a:ext cx="5545343" cy="493818"/>
            </a:xfrm>
            <a:prstGeom prst="rect">
              <a:avLst/>
            </a:prstGeom>
          </p:spPr>
          <p:txBody>
            <a:bodyPr lIns="0" tIns="0" rIns="0" bIns="0" rtlCol="0" anchor="t">
              <a:spAutoFit/>
            </a:bodyPr>
            <a:lstStyle/>
            <a:p>
              <a:pPr algn="l">
                <a:lnSpc>
                  <a:spcPts val="3079"/>
                </a:lnSpc>
              </a:pPr>
              <a:endParaRPr/>
            </a:p>
          </p:txBody>
        </p:sp>
      </p:grpSp>
      <p:grpSp>
        <p:nvGrpSpPr>
          <p:cNvPr id="17" name="Group 17"/>
          <p:cNvGrpSpPr/>
          <p:nvPr/>
        </p:nvGrpSpPr>
        <p:grpSpPr>
          <a:xfrm rot="-10800000">
            <a:off x="1028700" y="8907589"/>
            <a:ext cx="268055" cy="350711"/>
            <a:chOff x="0" y="0"/>
            <a:chExt cx="357406" cy="467614"/>
          </a:xfrm>
        </p:grpSpPr>
        <p:sp>
          <p:nvSpPr>
            <p:cNvPr id="18" name="Freeform 18"/>
            <p:cNvSpPr/>
            <p:nvPr/>
          </p:nvSpPr>
          <p:spPr>
            <a:xfrm rot="-5400000">
              <a:off x="40597"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L"/>
            </a:p>
          </p:txBody>
        </p:sp>
        <p:sp>
          <p:nvSpPr>
            <p:cNvPr id="19" name="Freeform 19"/>
            <p:cNvSpPr/>
            <p:nvPr/>
          </p:nvSpPr>
          <p:spPr>
            <a:xfrm rot="-5400000">
              <a:off x="-150806"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L"/>
            </a:p>
          </p:txBody>
        </p:sp>
      </p:grpSp>
      <p:sp>
        <p:nvSpPr>
          <p:cNvPr id="20" name="TextBox 20"/>
          <p:cNvSpPr txBox="1"/>
          <p:nvPr/>
        </p:nvSpPr>
        <p:spPr>
          <a:xfrm>
            <a:off x="1181100" y="1152525"/>
            <a:ext cx="5919227" cy="280670"/>
          </a:xfrm>
          <a:prstGeom prst="rect">
            <a:avLst/>
          </a:prstGeom>
        </p:spPr>
        <p:txBody>
          <a:bodyPr lIns="0" tIns="0" rIns="0" bIns="0" rtlCol="0" anchor="t">
            <a:spAutoFit/>
          </a:bodyPr>
          <a:lstStyle/>
          <a:p>
            <a:pPr algn="l">
              <a:lnSpc>
                <a:spcPts val="2380"/>
              </a:lnSpc>
            </a:pPr>
            <a:r>
              <a:rPr lang="en-US" sz="1700">
                <a:solidFill>
                  <a:srgbClr val="000000"/>
                </a:solidFill>
                <a:latin typeface="League Spartan"/>
              </a:rPr>
              <a:t>Briefly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en-IL"/>
          </a:p>
        </p:txBody>
      </p:sp>
      <p:sp>
        <p:nvSpPr>
          <p:cNvPr id="3" name="TextBox 3"/>
          <p:cNvSpPr txBox="1"/>
          <p:nvPr/>
        </p:nvSpPr>
        <p:spPr>
          <a:xfrm>
            <a:off x="9094940" y="1743175"/>
            <a:ext cx="8707504" cy="1154162"/>
          </a:xfrm>
          <a:prstGeom prst="rect">
            <a:avLst/>
          </a:prstGeom>
        </p:spPr>
        <p:txBody>
          <a:bodyPr lIns="0" tIns="0" rIns="0" bIns="0" rtlCol="0" anchor="t">
            <a:spAutoFit/>
          </a:bodyPr>
          <a:lstStyle/>
          <a:p>
            <a:pPr algn="r" rtl="1">
              <a:lnSpc>
                <a:spcPts val="8800"/>
              </a:lnSpc>
            </a:pPr>
            <a:r>
              <a:rPr lang="he-IL" sz="8000" b="1" dirty="0">
                <a:solidFill>
                  <a:srgbClr val="000000"/>
                </a:solidFill>
                <a:cs typeface="Arial Bold"/>
                <a:rtl/>
              </a:rPr>
              <a:t>מסכי האפליקציה</a:t>
            </a:r>
          </a:p>
        </p:txBody>
      </p:sp>
      <p:grpSp>
        <p:nvGrpSpPr>
          <p:cNvPr id="4" name="Group 4"/>
          <p:cNvGrpSpPr/>
          <p:nvPr/>
        </p:nvGrpSpPr>
        <p:grpSpPr>
          <a:xfrm>
            <a:off x="485556" y="2141014"/>
            <a:ext cx="1812621" cy="3679013"/>
            <a:chOff x="0" y="0"/>
            <a:chExt cx="2416828" cy="4905350"/>
          </a:xfrm>
        </p:grpSpPr>
        <p:sp>
          <p:nvSpPr>
            <p:cNvPr id="5" name="Freeform 5"/>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2"/>
              <a:stretch>
                <a:fillRect/>
              </a:stretch>
            </a:blipFill>
          </p:spPr>
          <p:txBody>
            <a:bodyPr/>
            <a:lstStyle/>
            <a:p>
              <a:endParaRPr lang="en-IL"/>
            </a:p>
          </p:txBody>
        </p:sp>
      </p:grpSp>
      <p:grpSp>
        <p:nvGrpSpPr>
          <p:cNvPr id="6" name="Group 6"/>
          <p:cNvGrpSpPr/>
          <p:nvPr/>
        </p:nvGrpSpPr>
        <p:grpSpPr>
          <a:xfrm>
            <a:off x="2385509" y="2141014"/>
            <a:ext cx="1812621" cy="3679013"/>
            <a:chOff x="0" y="0"/>
            <a:chExt cx="2416828" cy="4905350"/>
          </a:xfrm>
        </p:grpSpPr>
        <p:sp>
          <p:nvSpPr>
            <p:cNvPr id="7" name="Freeform 7"/>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3"/>
              <a:stretch>
                <a:fillRect/>
              </a:stretch>
            </a:blipFill>
          </p:spPr>
          <p:txBody>
            <a:bodyPr/>
            <a:lstStyle/>
            <a:p>
              <a:endParaRPr lang="en-IL"/>
            </a:p>
          </p:txBody>
        </p:sp>
      </p:grpSp>
      <p:grpSp>
        <p:nvGrpSpPr>
          <p:cNvPr id="8" name="Group 8"/>
          <p:cNvGrpSpPr/>
          <p:nvPr/>
        </p:nvGrpSpPr>
        <p:grpSpPr>
          <a:xfrm>
            <a:off x="4287629" y="2141014"/>
            <a:ext cx="1812621" cy="3679013"/>
            <a:chOff x="0" y="0"/>
            <a:chExt cx="2416828" cy="4905350"/>
          </a:xfrm>
        </p:grpSpPr>
        <p:sp>
          <p:nvSpPr>
            <p:cNvPr id="9" name="Freeform 9"/>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4"/>
              <a:stretch>
                <a:fillRect/>
              </a:stretch>
            </a:blipFill>
          </p:spPr>
          <p:txBody>
            <a:bodyPr/>
            <a:lstStyle/>
            <a:p>
              <a:endParaRPr lang="en-IL"/>
            </a:p>
          </p:txBody>
        </p:sp>
      </p:grpSp>
      <p:grpSp>
        <p:nvGrpSpPr>
          <p:cNvPr id="10" name="Group 10"/>
          <p:cNvGrpSpPr/>
          <p:nvPr/>
        </p:nvGrpSpPr>
        <p:grpSpPr>
          <a:xfrm>
            <a:off x="6185275" y="2141014"/>
            <a:ext cx="1812621" cy="3679013"/>
            <a:chOff x="0" y="0"/>
            <a:chExt cx="2416828" cy="4905350"/>
          </a:xfrm>
        </p:grpSpPr>
        <p:sp>
          <p:nvSpPr>
            <p:cNvPr id="11" name="Freeform 11"/>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5"/>
              <a:stretch>
                <a:fillRect/>
              </a:stretch>
            </a:blipFill>
          </p:spPr>
          <p:txBody>
            <a:bodyPr/>
            <a:lstStyle/>
            <a:p>
              <a:endParaRPr lang="en-IL"/>
            </a:p>
          </p:txBody>
        </p:sp>
      </p:grpSp>
      <p:grpSp>
        <p:nvGrpSpPr>
          <p:cNvPr id="12" name="Group 12"/>
          <p:cNvGrpSpPr/>
          <p:nvPr/>
        </p:nvGrpSpPr>
        <p:grpSpPr>
          <a:xfrm>
            <a:off x="8087395" y="2141014"/>
            <a:ext cx="1812621" cy="3679013"/>
            <a:chOff x="0" y="0"/>
            <a:chExt cx="2416828" cy="4905350"/>
          </a:xfrm>
        </p:grpSpPr>
        <p:sp>
          <p:nvSpPr>
            <p:cNvPr id="13" name="Freeform 13"/>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6"/>
              <a:stretch>
                <a:fillRect/>
              </a:stretch>
            </a:blipFill>
          </p:spPr>
          <p:txBody>
            <a:bodyPr/>
            <a:lstStyle/>
            <a:p>
              <a:endParaRPr lang="en-IL"/>
            </a:p>
          </p:txBody>
        </p:sp>
      </p:grpSp>
      <p:grpSp>
        <p:nvGrpSpPr>
          <p:cNvPr id="14" name="Group 14"/>
          <p:cNvGrpSpPr/>
          <p:nvPr/>
        </p:nvGrpSpPr>
        <p:grpSpPr>
          <a:xfrm>
            <a:off x="2704612" y="6153378"/>
            <a:ext cx="1812621" cy="3679013"/>
            <a:chOff x="0" y="0"/>
            <a:chExt cx="2416828" cy="4905350"/>
          </a:xfrm>
        </p:grpSpPr>
        <p:sp>
          <p:nvSpPr>
            <p:cNvPr id="15" name="Freeform 15"/>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7"/>
              <a:stretch>
                <a:fillRect/>
              </a:stretch>
            </a:blipFill>
          </p:spPr>
          <p:txBody>
            <a:bodyPr/>
            <a:lstStyle/>
            <a:p>
              <a:endParaRPr lang="en-IL"/>
            </a:p>
          </p:txBody>
        </p:sp>
      </p:grpSp>
      <p:grpSp>
        <p:nvGrpSpPr>
          <p:cNvPr id="16" name="Group 16"/>
          <p:cNvGrpSpPr/>
          <p:nvPr/>
        </p:nvGrpSpPr>
        <p:grpSpPr>
          <a:xfrm>
            <a:off x="4602395" y="6153378"/>
            <a:ext cx="1812621" cy="3679013"/>
            <a:chOff x="0" y="0"/>
            <a:chExt cx="2416828" cy="4905350"/>
          </a:xfrm>
        </p:grpSpPr>
        <p:sp>
          <p:nvSpPr>
            <p:cNvPr id="17" name="Freeform 17"/>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8"/>
              <a:stretch>
                <a:fillRect/>
              </a:stretch>
            </a:blipFill>
          </p:spPr>
          <p:txBody>
            <a:bodyPr/>
            <a:lstStyle/>
            <a:p>
              <a:endParaRPr lang="en-IL"/>
            </a:p>
          </p:txBody>
        </p:sp>
      </p:grpSp>
      <p:grpSp>
        <p:nvGrpSpPr>
          <p:cNvPr id="18" name="Group 18"/>
          <p:cNvGrpSpPr/>
          <p:nvPr/>
        </p:nvGrpSpPr>
        <p:grpSpPr>
          <a:xfrm>
            <a:off x="6500178" y="6153378"/>
            <a:ext cx="1812621" cy="3679013"/>
            <a:chOff x="0" y="0"/>
            <a:chExt cx="2416828" cy="4905350"/>
          </a:xfrm>
        </p:grpSpPr>
        <p:sp>
          <p:nvSpPr>
            <p:cNvPr id="19" name="Freeform 19"/>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9"/>
              <a:stretch>
                <a:fillRect/>
              </a:stretch>
            </a:blipFill>
          </p:spPr>
          <p:txBody>
            <a:bodyPr/>
            <a:lstStyle/>
            <a:p>
              <a:endParaRPr lang="en-IL"/>
            </a:p>
          </p:txBody>
        </p:sp>
      </p:grpSp>
      <p:grpSp>
        <p:nvGrpSpPr>
          <p:cNvPr id="20" name="Group 20"/>
          <p:cNvGrpSpPr/>
          <p:nvPr/>
        </p:nvGrpSpPr>
        <p:grpSpPr>
          <a:xfrm>
            <a:off x="8397961" y="6153378"/>
            <a:ext cx="1812621" cy="3679013"/>
            <a:chOff x="0" y="0"/>
            <a:chExt cx="2416828" cy="4905350"/>
          </a:xfrm>
        </p:grpSpPr>
        <p:sp>
          <p:nvSpPr>
            <p:cNvPr id="21" name="Freeform 21"/>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10"/>
              <a:stretch>
                <a:fillRect/>
              </a:stretch>
            </a:blipFill>
          </p:spPr>
          <p:txBody>
            <a:bodyPr/>
            <a:lstStyle/>
            <a:p>
              <a:endParaRPr lang="en-IL"/>
            </a:p>
          </p:txBody>
        </p:sp>
      </p:grpSp>
      <p:grpSp>
        <p:nvGrpSpPr>
          <p:cNvPr id="22" name="Group 22"/>
          <p:cNvGrpSpPr/>
          <p:nvPr/>
        </p:nvGrpSpPr>
        <p:grpSpPr>
          <a:xfrm>
            <a:off x="10295745" y="6153378"/>
            <a:ext cx="1812621" cy="3679013"/>
            <a:chOff x="0" y="0"/>
            <a:chExt cx="2416828" cy="4905350"/>
          </a:xfrm>
        </p:grpSpPr>
        <p:sp>
          <p:nvSpPr>
            <p:cNvPr id="23" name="Freeform 23"/>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11"/>
              <a:stretch>
                <a:fillRect/>
              </a:stretch>
            </a:blipFill>
          </p:spPr>
          <p:txBody>
            <a:bodyPr/>
            <a:lstStyle/>
            <a:p>
              <a:endParaRPr lang="en-IL"/>
            </a:p>
          </p:txBody>
        </p:sp>
      </p:grpSp>
      <p:grpSp>
        <p:nvGrpSpPr>
          <p:cNvPr id="24" name="Group 24"/>
          <p:cNvGrpSpPr/>
          <p:nvPr/>
        </p:nvGrpSpPr>
        <p:grpSpPr>
          <a:xfrm>
            <a:off x="12193528" y="6153378"/>
            <a:ext cx="1812621" cy="3679013"/>
            <a:chOff x="0" y="0"/>
            <a:chExt cx="2416828" cy="4905350"/>
          </a:xfrm>
        </p:grpSpPr>
        <p:sp>
          <p:nvSpPr>
            <p:cNvPr id="25" name="Freeform 25"/>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12"/>
              <a:stretch>
                <a:fillRect/>
              </a:stretch>
            </a:blipFill>
          </p:spPr>
          <p:txBody>
            <a:bodyPr/>
            <a:lstStyle/>
            <a:p>
              <a:endParaRPr lang="en-IL"/>
            </a:p>
          </p:txBody>
        </p:sp>
      </p:grpSp>
      <p:grpSp>
        <p:nvGrpSpPr>
          <p:cNvPr id="26" name="Group 26"/>
          <p:cNvGrpSpPr/>
          <p:nvPr/>
        </p:nvGrpSpPr>
        <p:grpSpPr>
          <a:xfrm>
            <a:off x="14091311" y="6153378"/>
            <a:ext cx="1812621" cy="3679013"/>
            <a:chOff x="0" y="0"/>
            <a:chExt cx="2416828" cy="4905350"/>
          </a:xfrm>
        </p:grpSpPr>
        <p:sp>
          <p:nvSpPr>
            <p:cNvPr id="27" name="Freeform 27"/>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13"/>
              <a:stretch>
                <a:fillRect/>
              </a:stretch>
            </a:blipFill>
          </p:spPr>
          <p:txBody>
            <a:bodyPr/>
            <a:lstStyle/>
            <a:p>
              <a:endParaRPr lang="en-IL"/>
            </a:p>
          </p:txBody>
        </p:sp>
      </p:grpSp>
      <p:grpSp>
        <p:nvGrpSpPr>
          <p:cNvPr id="28" name="Group 28"/>
          <p:cNvGrpSpPr/>
          <p:nvPr/>
        </p:nvGrpSpPr>
        <p:grpSpPr>
          <a:xfrm>
            <a:off x="15989823" y="6153378"/>
            <a:ext cx="1812621" cy="3679013"/>
            <a:chOff x="0" y="0"/>
            <a:chExt cx="2416828" cy="4905350"/>
          </a:xfrm>
        </p:grpSpPr>
        <p:sp>
          <p:nvSpPr>
            <p:cNvPr id="29" name="Freeform 29"/>
            <p:cNvSpPr/>
            <p:nvPr/>
          </p:nvSpPr>
          <p:spPr>
            <a:xfrm>
              <a:off x="0" y="0"/>
              <a:ext cx="2416828" cy="4905350"/>
            </a:xfrm>
            <a:custGeom>
              <a:avLst/>
              <a:gdLst/>
              <a:ahLst/>
              <a:cxnLst/>
              <a:rect l="l" t="t" r="r" b="b"/>
              <a:pathLst>
                <a:path w="2416828" h="4905350">
                  <a:moveTo>
                    <a:pt x="0" y="0"/>
                  </a:moveTo>
                  <a:lnTo>
                    <a:pt x="2416828" y="0"/>
                  </a:lnTo>
                  <a:lnTo>
                    <a:pt x="2416828" y="4905350"/>
                  </a:lnTo>
                  <a:lnTo>
                    <a:pt x="0" y="4905350"/>
                  </a:lnTo>
                  <a:lnTo>
                    <a:pt x="0" y="0"/>
                  </a:lnTo>
                  <a:close/>
                </a:path>
              </a:pathLst>
            </a:custGeom>
            <a:blipFill>
              <a:blip r:embed="rId14"/>
              <a:stretch>
                <a:fillRect/>
              </a:stretch>
            </a:blipFill>
          </p:spPr>
          <p:txBody>
            <a:bodyPr/>
            <a:lstStyle/>
            <a:p>
              <a:endParaRPr lang="en-IL"/>
            </a:p>
          </p:txBody>
        </p:sp>
      </p:grpSp>
      <p:grpSp>
        <p:nvGrpSpPr>
          <p:cNvPr id="30" name="Group 30"/>
          <p:cNvGrpSpPr/>
          <p:nvPr/>
        </p:nvGrpSpPr>
        <p:grpSpPr>
          <a:xfrm rot="-10800000">
            <a:off x="1028700" y="8907589"/>
            <a:ext cx="268055" cy="350711"/>
            <a:chOff x="0" y="0"/>
            <a:chExt cx="357406" cy="467614"/>
          </a:xfrm>
        </p:grpSpPr>
        <p:sp>
          <p:nvSpPr>
            <p:cNvPr id="31" name="Freeform 31"/>
            <p:cNvSpPr/>
            <p:nvPr/>
          </p:nvSpPr>
          <p:spPr>
            <a:xfrm rot="-5400000">
              <a:off x="40597"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txBody>
            <a:bodyPr/>
            <a:lstStyle/>
            <a:p>
              <a:endParaRPr lang="en-IL"/>
            </a:p>
          </p:txBody>
        </p:sp>
        <p:sp>
          <p:nvSpPr>
            <p:cNvPr id="32" name="Freeform 32"/>
            <p:cNvSpPr/>
            <p:nvPr/>
          </p:nvSpPr>
          <p:spPr>
            <a:xfrm rot="-5400000">
              <a:off x="-150806"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txBody>
            <a:bodyPr/>
            <a:lstStyle/>
            <a:p>
              <a:endParaRPr lang="en-IL"/>
            </a:p>
          </p:txBody>
        </p:sp>
      </p:grpSp>
      <p:sp>
        <p:nvSpPr>
          <p:cNvPr id="33" name="TextBox 33"/>
          <p:cNvSpPr txBox="1"/>
          <p:nvPr/>
        </p:nvSpPr>
        <p:spPr>
          <a:xfrm>
            <a:off x="1181100" y="1152525"/>
            <a:ext cx="5919227" cy="280670"/>
          </a:xfrm>
          <a:prstGeom prst="rect">
            <a:avLst/>
          </a:prstGeom>
        </p:spPr>
        <p:txBody>
          <a:bodyPr lIns="0" tIns="0" rIns="0" bIns="0" rtlCol="0" anchor="t">
            <a:spAutoFit/>
          </a:bodyPr>
          <a:lstStyle/>
          <a:p>
            <a:pPr algn="l">
              <a:lnSpc>
                <a:spcPts val="2380"/>
              </a:lnSpc>
            </a:pPr>
            <a:r>
              <a:rPr lang="en-US" sz="1700">
                <a:solidFill>
                  <a:srgbClr val="000000"/>
                </a:solidFill>
                <a:latin typeface="League Spartan"/>
              </a:rPr>
              <a:t>Briefly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en-IL"/>
          </a:p>
        </p:txBody>
      </p:sp>
      <p:grpSp>
        <p:nvGrpSpPr>
          <p:cNvPr id="3" name="Group 3"/>
          <p:cNvGrpSpPr/>
          <p:nvPr/>
        </p:nvGrpSpPr>
        <p:grpSpPr>
          <a:xfrm rot="-10800000">
            <a:off x="1028700" y="8907589"/>
            <a:ext cx="268055" cy="350711"/>
            <a:chOff x="0" y="0"/>
            <a:chExt cx="357406" cy="467614"/>
          </a:xfrm>
        </p:grpSpPr>
        <p:sp>
          <p:nvSpPr>
            <p:cNvPr id="4" name="Freeform 4"/>
            <p:cNvSpPr/>
            <p:nvPr/>
          </p:nvSpPr>
          <p:spPr>
            <a:xfrm rot="-5400000">
              <a:off x="40597"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sp>
          <p:nvSpPr>
            <p:cNvPr id="5" name="Freeform 5"/>
            <p:cNvSpPr/>
            <p:nvPr/>
          </p:nvSpPr>
          <p:spPr>
            <a:xfrm rot="-5400000">
              <a:off x="-150806"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grpSp>
      <p:sp>
        <p:nvSpPr>
          <p:cNvPr id="6" name="Freeform 6"/>
          <p:cNvSpPr/>
          <p:nvPr/>
        </p:nvSpPr>
        <p:spPr>
          <a:xfrm>
            <a:off x="1380422" y="3631737"/>
            <a:ext cx="16422021" cy="6148384"/>
          </a:xfrm>
          <a:custGeom>
            <a:avLst/>
            <a:gdLst/>
            <a:ahLst/>
            <a:cxnLst/>
            <a:rect l="l" t="t" r="r" b="b"/>
            <a:pathLst>
              <a:path w="16422021" h="6148384">
                <a:moveTo>
                  <a:pt x="0" y="0"/>
                </a:moveTo>
                <a:lnTo>
                  <a:pt x="16422022" y="0"/>
                </a:lnTo>
                <a:lnTo>
                  <a:pt x="16422022" y="6148384"/>
                </a:lnTo>
                <a:lnTo>
                  <a:pt x="0" y="6148384"/>
                </a:lnTo>
                <a:lnTo>
                  <a:pt x="0" y="0"/>
                </a:lnTo>
                <a:close/>
              </a:path>
            </a:pathLst>
          </a:custGeom>
          <a:blipFill>
            <a:blip r:embed="rId4"/>
            <a:stretch>
              <a:fillRect l="-1653" t="-5761" r="-2013" b="-4417"/>
            </a:stretch>
          </a:blipFill>
        </p:spPr>
        <p:txBody>
          <a:bodyPr/>
          <a:lstStyle/>
          <a:p>
            <a:endParaRPr lang="en-IL"/>
          </a:p>
        </p:txBody>
      </p:sp>
      <p:sp>
        <p:nvSpPr>
          <p:cNvPr id="7" name="TextBox 7"/>
          <p:cNvSpPr txBox="1"/>
          <p:nvPr/>
        </p:nvSpPr>
        <p:spPr>
          <a:xfrm>
            <a:off x="8093231" y="1947466"/>
            <a:ext cx="9166069" cy="1154162"/>
          </a:xfrm>
          <a:prstGeom prst="rect">
            <a:avLst/>
          </a:prstGeom>
        </p:spPr>
        <p:txBody>
          <a:bodyPr lIns="0" tIns="0" rIns="0" bIns="0" rtlCol="0" anchor="t">
            <a:spAutoFit/>
          </a:bodyPr>
          <a:lstStyle/>
          <a:p>
            <a:pPr algn="r" rtl="1">
              <a:lnSpc>
                <a:spcPts val="8800"/>
              </a:lnSpc>
            </a:pPr>
            <a:r>
              <a:rPr lang="he-IL" sz="8000" b="1" dirty="0">
                <a:solidFill>
                  <a:srgbClr val="000000"/>
                </a:solidFill>
                <a:cs typeface="Arial Bold"/>
                <a:rtl/>
              </a:rPr>
              <a:t>זרימת הנתונים</a:t>
            </a:r>
          </a:p>
        </p:txBody>
      </p:sp>
      <p:sp>
        <p:nvSpPr>
          <p:cNvPr id="8" name="TextBox 8"/>
          <p:cNvSpPr txBox="1"/>
          <p:nvPr/>
        </p:nvSpPr>
        <p:spPr>
          <a:xfrm>
            <a:off x="1181100" y="1152525"/>
            <a:ext cx="5919227" cy="280670"/>
          </a:xfrm>
          <a:prstGeom prst="rect">
            <a:avLst/>
          </a:prstGeom>
        </p:spPr>
        <p:txBody>
          <a:bodyPr lIns="0" tIns="0" rIns="0" bIns="0" rtlCol="0" anchor="t">
            <a:spAutoFit/>
          </a:bodyPr>
          <a:lstStyle/>
          <a:p>
            <a:pPr algn="l">
              <a:lnSpc>
                <a:spcPts val="2380"/>
              </a:lnSpc>
            </a:pPr>
            <a:r>
              <a:rPr lang="en-US" sz="1700">
                <a:solidFill>
                  <a:srgbClr val="000000"/>
                </a:solidFill>
                <a:latin typeface="League Spartan"/>
              </a:rPr>
              <a:t>Briefly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en-IL"/>
          </a:p>
        </p:txBody>
      </p:sp>
      <p:sp>
        <p:nvSpPr>
          <p:cNvPr id="3" name="Freeform 3"/>
          <p:cNvSpPr/>
          <p:nvPr/>
        </p:nvSpPr>
        <p:spPr>
          <a:xfrm>
            <a:off x="1402270" y="3756473"/>
            <a:ext cx="16400174" cy="6075918"/>
          </a:xfrm>
          <a:custGeom>
            <a:avLst/>
            <a:gdLst/>
            <a:ahLst/>
            <a:cxnLst/>
            <a:rect l="l" t="t" r="r" b="b"/>
            <a:pathLst>
              <a:path w="16400174" h="6075918">
                <a:moveTo>
                  <a:pt x="0" y="0"/>
                </a:moveTo>
                <a:lnTo>
                  <a:pt x="16400174" y="0"/>
                </a:lnTo>
                <a:lnTo>
                  <a:pt x="16400174" y="6075918"/>
                </a:lnTo>
                <a:lnTo>
                  <a:pt x="0" y="6075918"/>
                </a:lnTo>
                <a:lnTo>
                  <a:pt x="0" y="0"/>
                </a:lnTo>
                <a:close/>
              </a:path>
            </a:pathLst>
          </a:custGeom>
          <a:blipFill>
            <a:blip r:embed="rId2"/>
            <a:stretch>
              <a:fillRect l="-11249" t="-43532" r="-5831" b="-32783"/>
            </a:stretch>
          </a:blipFill>
        </p:spPr>
        <p:txBody>
          <a:bodyPr/>
          <a:lstStyle/>
          <a:p>
            <a:endParaRPr lang="en-IL"/>
          </a:p>
        </p:txBody>
      </p:sp>
      <p:sp>
        <p:nvSpPr>
          <p:cNvPr id="4" name="TextBox 4"/>
          <p:cNvSpPr txBox="1"/>
          <p:nvPr/>
        </p:nvSpPr>
        <p:spPr>
          <a:xfrm>
            <a:off x="6756779" y="1947466"/>
            <a:ext cx="10502521" cy="1154162"/>
          </a:xfrm>
          <a:prstGeom prst="rect">
            <a:avLst/>
          </a:prstGeom>
        </p:spPr>
        <p:txBody>
          <a:bodyPr lIns="0" tIns="0" rIns="0" bIns="0" rtlCol="0" anchor="t">
            <a:spAutoFit/>
          </a:bodyPr>
          <a:lstStyle/>
          <a:p>
            <a:pPr algn="r" rtl="1">
              <a:lnSpc>
                <a:spcPts val="8800"/>
              </a:lnSpc>
            </a:pPr>
            <a:r>
              <a:rPr lang="he-IL" sz="8000" b="1" dirty="0">
                <a:solidFill>
                  <a:srgbClr val="000000"/>
                </a:solidFill>
                <a:cs typeface="Arial Bold"/>
                <a:rtl/>
              </a:rPr>
              <a:t>ארכיטקטורת ענן</a:t>
            </a:r>
          </a:p>
        </p:txBody>
      </p:sp>
      <p:grpSp>
        <p:nvGrpSpPr>
          <p:cNvPr id="5" name="Group 5"/>
          <p:cNvGrpSpPr/>
          <p:nvPr/>
        </p:nvGrpSpPr>
        <p:grpSpPr>
          <a:xfrm rot="-10800000">
            <a:off x="1028700" y="8907589"/>
            <a:ext cx="268055" cy="350711"/>
            <a:chOff x="0" y="0"/>
            <a:chExt cx="357406" cy="467614"/>
          </a:xfrm>
        </p:grpSpPr>
        <p:sp>
          <p:nvSpPr>
            <p:cNvPr id="6" name="Freeform 6"/>
            <p:cNvSpPr/>
            <p:nvPr/>
          </p:nvSpPr>
          <p:spPr>
            <a:xfrm rot="-5400000">
              <a:off x="40597"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L"/>
            </a:p>
          </p:txBody>
        </p:sp>
        <p:sp>
          <p:nvSpPr>
            <p:cNvPr id="7" name="Freeform 7"/>
            <p:cNvSpPr/>
            <p:nvPr/>
          </p:nvSpPr>
          <p:spPr>
            <a:xfrm rot="-5400000">
              <a:off x="-150806" y="150806"/>
              <a:ext cx="467614" cy="166003"/>
            </a:xfrm>
            <a:custGeom>
              <a:avLst/>
              <a:gdLst/>
              <a:ahLst/>
              <a:cxnLst/>
              <a:rect l="l" t="t" r="r" b="b"/>
              <a:pathLst>
                <a:path w="467614" h="166003">
                  <a:moveTo>
                    <a:pt x="0" y="0"/>
                  </a:moveTo>
                  <a:lnTo>
                    <a:pt x="467615" y="0"/>
                  </a:lnTo>
                  <a:lnTo>
                    <a:pt x="467615" y="166003"/>
                  </a:lnTo>
                  <a:lnTo>
                    <a:pt x="0" y="16600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L"/>
            </a:p>
          </p:txBody>
        </p:sp>
      </p:grpSp>
      <p:sp>
        <p:nvSpPr>
          <p:cNvPr id="8" name="TextBox 8"/>
          <p:cNvSpPr txBox="1"/>
          <p:nvPr/>
        </p:nvSpPr>
        <p:spPr>
          <a:xfrm>
            <a:off x="1181100" y="1152525"/>
            <a:ext cx="5919227" cy="280670"/>
          </a:xfrm>
          <a:prstGeom prst="rect">
            <a:avLst/>
          </a:prstGeom>
        </p:spPr>
        <p:txBody>
          <a:bodyPr lIns="0" tIns="0" rIns="0" bIns="0" rtlCol="0" anchor="t">
            <a:spAutoFit/>
          </a:bodyPr>
          <a:lstStyle/>
          <a:p>
            <a:pPr algn="l">
              <a:lnSpc>
                <a:spcPts val="2380"/>
              </a:lnSpc>
            </a:pPr>
            <a:r>
              <a:rPr lang="en-US" sz="1700">
                <a:solidFill>
                  <a:srgbClr val="000000"/>
                </a:solidFill>
                <a:latin typeface="League Spartan"/>
              </a:rPr>
              <a:t>Briefly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440</Words>
  <Application>Microsoft Macintosh PowerPoint</Application>
  <PresentationFormat>Custom</PresentationFormat>
  <Paragraphs>52</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 Bold</vt:lpstr>
      <vt:lpstr>Calibri</vt:lpstr>
      <vt:lpstr>League Spartan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Briefly-Presentation-HE</dc:title>
  <cp:lastModifiedBy>Gil Kravitz</cp:lastModifiedBy>
  <cp:revision>2</cp:revision>
  <dcterms:created xsi:type="dcterms:W3CDTF">2006-08-16T00:00:00Z</dcterms:created>
  <dcterms:modified xsi:type="dcterms:W3CDTF">2024-06-08T16:17:13Z</dcterms:modified>
  <dc:identifier>DAGHjkPI9ZQ</dc:identifier>
</cp:coreProperties>
</file>

<file path=docProps/thumbnail.jpeg>
</file>